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81" r:id="rId2"/>
    <p:sldId id="310" r:id="rId3"/>
    <p:sldId id="313" r:id="rId4"/>
    <p:sldId id="286" r:id="rId5"/>
    <p:sldId id="314" r:id="rId6"/>
    <p:sldId id="315" r:id="rId7"/>
    <p:sldId id="311" r:id="rId8"/>
    <p:sldId id="312" r:id="rId9"/>
    <p:sldId id="316" r:id="rId10"/>
    <p:sldId id="317" r:id="rId11"/>
    <p:sldId id="318" r:id="rId12"/>
    <p:sldId id="323" r:id="rId13"/>
    <p:sldId id="319" r:id="rId14"/>
    <p:sldId id="324" r:id="rId15"/>
    <p:sldId id="320" r:id="rId16"/>
    <p:sldId id="325" r:id="rId17"/>
    <p:sldId id="321" r:id="rId18"/>
    <p:sldId id="326" r:id="rId19"/>
    <p:sldId id="322" r:id="rId20"/>
    <p:sldId id="327" r:id="rId21"/>
    <p:sldId id="328" r:id="rId22"/>
    <p:sldId id="285" r:id="rId23"/>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4032E33-9567-DC8E-3818-9C6E4F112D8C}" name="Stacey Greene" initials="SG" userId="S::agreene@stevens.edu::8691361d-68f7-40e3-a002-b2b2c8069a8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64" autoAdjust="0"/>
    <p:restoredTop sz="96040"/>
  </p:normalViewPr>
  <p:slideViewPr>
    <p:cSldViewPr snapToGrid="0" snapToObjects="1">
      <p:cViewPr varScale="1">
        <p:scale>
          <a:sx n="154" d="100"/>
          <a:sy n="154" d="100"/>
        </p:scale>
        <p:origin x="11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C8A0D5-B014-004E-95AB-AE0A4B086C53}" type="doc">
      <dgm:prSet loTypeId="urn:microsoft.com/office/officeart/2005/8/layout/vProcess5" loCatId="" qsTypeId="urn:microsoft.com/office/officeart/2005/8/quickstyle/simple1" qsCatId="simple" csTypeId="urn:microsoft.com/office/officeart/2005/8/colors/accent1_2" csCatId="accent1" phldr="1"/>
      <dgm:spPr/>
      <dgm:t>
        <a:bodyPr/>
        <a:lstStyle/>
        <a:p>
          <a:endParaRPr lang="en-US"/>
        </a:p>
      </dgm:t>
    </dgm:pt>
    <dgm:pt modelId="{B12EEBE3-2D83-7F4D-BA12-243A39943039}">
      <dgm:prSet phldrT="[Text]"/>
      <dgm:spPr/>
      <dgm:t>
        <a:bodyPr/>
        <a:lstStyle/>
        <a:p>
          <a:r>
            <a:rPr lang="en-US" dirty="0"/>
            <a:t>11/15: Detailed proposal completed and ready for submission, including research questions and initial visualization plan stating visualization tools &amp; methods, and dataset identification.</a:t>
          </a:r>
        </a:p>
      </dgm:t>
    </dgm:pt>
    <dgm:pt modelId="{B64E27A1-B73A-4040-B9E0-4E2E0E50F668}" type="parTrans" cxnId="{F4125787-2517-6140-BC51-64C77DFC96C3}">
      <dgm:prSet/>
      <dgm:spPr/>
      <dgm:t>
        <a:bodyPr/>
        <a:lstStyle/>
        <a:p>
          <a:endParaRPr lang="en-US"/>
        </a:p>
      </dgm:t>
    </dgm:pt>
    <dgm:pt modelId="{CD7CA91A-CF6A-5148-9129-5D00F5410FE7}" type="sibTrans" cxnId="{F4125787-2517-6140-BC51-64C77DFC96C3}">
      <dgm:prSet/>
      <dgm:spPr/>
      <dgm:t>
        <a:bodyPr/>
        <a:lstStyle/>
        <a:p>
          <a:endParaRPr lang="en-US"/>
        </a:p>
      </dgm:t>
    </dgm:pt>
    <dgm:pt modelId="{D95CCF54-6B84-DA49-8106-6AB62519725B}">
      <dgm:prSet phldrT="[Text]"/>
      <dgm:spPr/>
      <dgm:t>
        <a:bodyPr/>
        <a:lstStyle/>
        <a:p>
          <a:r>
            <a:rPr lang="en-US" dirty="0"/>
            <a:t>11/22: Datasets identified, initial cleaning complete, and evaluation and implementation of rational graph types.</a:t>
          </a:r>
        </a:p>
      </dgm:t>
    </dgm:pt>
    <dgm:pt modelId="{7A009DB3-2F26-1046-A12B-D47B1EFB59FC}" type="parTrans" cxnId="{27E95E9E-701E-954E-B82A-F19DB7A9B68B}">
      <dgm:prSet/>
      <dgm:spPr/>
      <dgm:t>
        <a:bodyPr/>
        <a:lstStyle/>
        <a:p>
          <a:endParaRPr lang="en-US"/>
        </a:p>
      </dgm:t>
    </dgm:pt>
    <dgm:pt modelId="{5BBB60DF-40CD-0D49-B479-4EA2DDFDE68A}" type="sibTrans" cxnId="{27E95E9E-701E-954E-B82A-F19DB7A9B68B}">
      <dgm:prSet/>
      <dgm:spPr/>
      <dgm:t>
        <a:bodyPr/>
        <a:lstStyle/>
        <a:p>
          <a:endParaRPr lang="en-US"/>
        </a:p>
      </dgm:t>
    </dgm:pt>
    <dgm:pt modelId="{5F9BC699-FBE4-3146-AA2E-E3A281987357}">
      <dgm:prSet phldrT="[Text]"/>
      <dgm:spPr/>
      <dgm:t>
        <a:bodyPr/>
        <a:lstStyle/>
        <a:p>
          <a:r>
            <a:rPr lang="en-US" dirty="0"/>
            <a:t>11/27: Creating graphs on Tableau and R using required packages and libraries and interpretation of the graphs.</a:t>
          </a:r>
        </a:p>
      </dgm:t>
    </dgm:pt>
    <dgm:pt modelId="{81517D0F-BD6A-1C40-B917-EA16D3F0F01E}" type="parTrans" cxnId="{4CD8A68E-BBD1-A942-A2E7-608CC71E8673}">
      <dgm:prSet/>
      <dgm:spPr/>
      <dgm:t>
        <a:bodyPr/>
        <a:lstStyle/>
        <a:p>
          <a:endParaRPr lang="en-US"/>
        </a:p>
      </dgm:t>
    </dgm:pt>
    <dgm:pt modelId="{9615D2FA-0163-6F49-94DA-C1E9E6E52767}" type="sibTrans" cxnId="{4CD8A68E-BBD1-A942-A2E7-608CC71E8673}">
      <dgm:prSet/>
      <dgm:spPr/>
      <dgm:t>
        <a:bodyPr/>
        <a:lstStyle/>
        <a:p>
          <a:endParaRPr lang="en-US"/>
        </a:p>
      </dgm:t>
    </dgm:pt>
    <dgm:pt modelId="{56364F10-9132-4248-B0C4-80F9EE21E9B8}">
      <dgm:prSet/>
      <dgm:spPr/>
      <dgm:t>
        <a:bodyPr/>
        <a:lstStyle/>
        <a:p>
          <a:r>
            <a:rPr lang="en-US" dirty="0"/>
            <a:t>12 / 04: Draft a story narrative in R and tableau; addressing research questions complete. Start assembly of presentation.</a:t>
          </a:r>
        </a:p>
      </dgm:t>
    </dgm:pt>
    <dgm:pt modelId="{EB9A5A7C-89BF-B54A-9189-31A563170B65}" type="parTrans" cxnId="{B00CF818-D925-7649-9A60-3206EBE4A5D4}">
      <dgm:prSet/>
      <dgm:spPr/>
      <dgm:t>
        <a:bodyPr/>
        <a:lstStyle/>
        <a:p>
          <a:endParaRPr lang="en-US"/>
        </a:p>
      </dgm:t>
    </dgm:pt>
    <dgm:pt modelId="{00B6166D-8808-4E46-A21B-9BBCCFB8DA75}" type="sibTrans" cxnId="{B00CF818-D925-7649-9A60-3206EBE4A5D4}">
      <dgm:prSet/>
      <dgm:spPr/>
      <dgm:t>
        <a:bodyPr/>
        <a:lstStyle/>
        <a:p>
          <a:endParaRPr lang="en-US"/>
        </a:p>
      </dgm:t>
    </dgm:pt>
    <dgm:pt modelId="{F7EA517A-A8AF-3548-8298-181316052E03}">
      <dgm:prSet/>
      <dgm:spPr/>
      <dgm:t>
        <a:bodyPr/>
        <a:lstStyle/>
        <a:p>
          <a:r>
            <a:rPr lang="en-US" dirty="0"/>
            <a:t>12/12: Draft presentation completion and ready for review; identification of strengths and weaknesses for further rework.</a:t>
          </a:r>
        </a:p>
      </dgm:t>
    </dgm:pt>
    <dgm:pt modelId="{0B0A430F-5472-0F4F-9B70-C4E5B88D9AAC}" type="parTrans" cxnId="{83AFDD55-6ED0-4047-ADCE-362AF5176603}">
      <dgm:prSet/>
      <dgm:spPr/>
      <dgm:t>
        <a:bodyPr/>
        <a:lstStyle/>
        <a:p>
          <a:endParaRPr lang="en-US"/>
        </a:p>
      </dgm:t>
    </dgm:pt>
    <dgm:pt modelId="{16E4ECA6-BD75-1E4C-AD2E-955D850A95EE}" type="sibTrans" cxnId="{83AFDD55-6ED0-4047-ADCE-362AF5176603}">
      <dgm:prSet/>
      <dgm:spPr/>
      <dgm:t>
        <a:bodyPr/>
        <a:lstStyle/>
        <a:p>
          <a:endParaRPr lang="en-US"/>
        </a:p>
      </dgm:t>
    </dgm:pt>
    <dgm:pt modelId="{3DE6DFCD-572A-244F-85D8-E8AACE5B03C1}" type="pres">
      <dgm:prSet presAssocID="{A9C8A0D5-B014-004E-95AB-AE0A4B086C53}" presName="outerComposite" presStyleCnt="0">
        <dgm:presLayoutVars>
          <dgm:chMax val="5"/>
          <dgm:dir/>
          <dgm:resizeHandles val="exact"/>
        </dgm:presLayoutVars>
      </dgm:prSet>
      <dgm:spPr/>
    </dgm:pt>
    <dgm:pt modelId="{57595D36-95CF-9345-BABA-3C32ABA1308D}" type="pres">
      <dgm:prSet presAssocID="{A9C8A0D5-B014-004E-95AB-AE0A4B086C53}" presName="dummyMaxCanvas" presStyleCnt="0">
        <dgm:presLayoutVars/>
      </dgm:prSet>
      <dgm:spPr/>
    </dgm:pt>
    <dgm:pt modelId="{FCBED3AF-C712-1743-B9BE-C0E41D0FFCA0}" type="pres">
      <dgm:prSet presAssocID="{A9C8A0D5-B014-004E-95AB-AE0A4B086C53}" presName="FiveNodes_1" presStyleLbl="node1" presStyleIdx="0" presStyleCnt="5">
        <dgm:presLayoutVars>
          <dgm:bulletEnabled val="1"/>
        </dgm:presLayoutVars>
      </dgm:prSet>
      <dgm:spPr/>
    </dgm:pt>
    <dgm:pt modelId="{2CDD4982-91DB-454F-A17D-84EF15304043}" type="pres">
      <dgm:prSet presAssocID="{A9C8A0D5-B014-004E-95AB-AE0A4B086C53}" presName="FiveNodes_2" presStyleLbl="node1" presStyleIdx="1" presStyleCnt="5">
        <dgm:presLayoutVars>
          <dgm:bulletEnabled val="1"/>
        </dgm:presLayoutVars>
      </dgm:prSet>
      <dgm:spPr/>
    </dgm:pt>
    <dgm:pt modelId="{CFF8B254-CC74-3C46-A87D-11E6A6F6BC4C}" type="pres">
      <dgm:prSet presAssocID="{A9C8A0D5-B014-004E-95AB-AE0A4B086C53}" presName="FiveNodes_3" presStyleLbl="node1" presStyleIdx="2" presStyleCnt="5">
        <dgm:presLayoutVars>
          <dgm:bulletEnabled val="1"/>
        </dgm:presLayoutVars>
      </dgm:prSet>
      <dgm:spPr/>
    </dgm:pt>
    <dgm:pt modelId="{C38E51C9-38D5-8D45-9271-4CFD00EF626B}" type="pres">
      <dgm:prSet presAssocID="{A9C8A0D5-B014-004E-95AB-AE0A4B086C53}" presName="FiveNodes_4" presStyleLbl="node1" presStyleIdx="3" presStyleCnt="5">
        <dgm:presLayoutVars>
          <dgm:bulletEnabled val="1"/>
        </dgm:presLayoutVars>
      </dgm:prSet>
      <dgm:spPr/>
    </dgm:pt>
    <dgm:pt modelId="{1608BC86-A86A-CE4F-96DA-3EE843564878}" type="pres">
      <dgm:prSet presAssocID="{A9C8A0D5-B014-004E-95AB-AE0A4B086C53}" presName="FiveNodes_5" presStyleLbl="node1" presStyleIdx="4" presStyleCnt="5" custLinFactNeighborX="-626" custLinFactNeighborY="-1375">
        <dgm:presLayoutVars>
          <dgm:bulletEnabled val="1"/>
        </dgm:presLayoutVars>
      </dgm:prSet>
      <dgm:spPr/>
    </dgm:pt>
    <dgm:pt modelId="{4BD829AB-6224-8E49-ADE7-DD1A24333393}" type="pres">
      <dgm:prSet presAssocID="{A9C8A0D5-B014-004E-95AB-AE0A4B086C53}" presName="FiveConn_1-2" presStyleLbl="fgAccFollowNode1" presStyleIdx="0" presStyleCnt="4">
        <dgm:presLayoutVars>
          <dgm:bulletEnabled val="1"/>
        </dgm:presLayoutVars>
      </dgm:prSet>
      <dgm:spPr/>
    </dgm:pt>
    <dgm:pt modelId="{9100A1AF-F1C9-9B40-9B39-3B595509774D}" type="pres">
      <dgm:prSet presAssocID="{A9C8A0D5-B014-004E-95AB-AE0A4B086C53}" presName="FiveConn_2-3" presStyleLbl="fgAccFollowNode1" presStyleIdx="1" presStyleCnt="4">
        <dgm:presLayoutVars>
          <dgm:bulletEnabled val="1"/>
        </dgm:presLayoutVars>
      </dgm:prSet>
      <dgm:spPr/>
    </dgm:pt>
    <dgm:pt modelId="{39B968C6-2A00-BD46-BF7D-F6BF3F239BF9}" type="pres">
      <dgm:prSet presAssocID="{A9C8A0D5-B014-004E-95AB-AE0A4B086C53}" presName="FiveConn_3-4" presStyleLbl="fgAccFollowNode1" presStyleIdx="2" presStyleCnt="4">
        <dgm:presLayoutVars>
          <dgm:bulletEnabled val="1"/>
        </dgm:presLayoutVars>
      </dgm:prSet>
      <dgm:spPr/>
    </dgm:pt>
    <dgm:pt modelId="{63E8D914-6443-7A44-B2F0-6A17908F31CD}" type="pres">
      <dgm:prSet presAssocID="{A9C8A0D5-B014-004E-95AB-AE0A4B086C53}" presName="FiveConn_4-5" presStyleLbl="fgAccFollowNode1" presStyleIdx="3" presStyleCnt="4">
        <dgm:presLayoutVars>
          <dgm:bulletEnabled val="1"/>
        </dgm:presLayoutVars>
      </dgm:prSet>
      <dgm:spPr/>
    </dgm:pt>
    <dgm:pt modelId="{C92E7D4B-B396-504F-8932-991ECA0EDAE7}" type="pres">
      <dgm:prSet presAssocID="{A9C8A0D5-B014-004E-95AB-AE0A4B086C53}" presName="FiveNodes_1_text" presStyleLbl="node1" presStyleIdx="4" presStyleCnt="5">
        <dgm:presLayoutVars>
          <dgm:bulletEnabled val="1"/>
        </dgm:presLayoutVars>
      </dgm:prSet>
      <dgm:spPr/>
    </dgm:pt>
    <dgm:pt modelId="{1B67C22D-1F5D-104A-B655-67D78CDE88AB}" type="pres">
      <dgm:prSet presAssocID="{A9C8A0D5-B014-004E-95AB-AE0A4B086C53}" presName="FiveNodes_2_text" presStyleLbl="node1" presStyleIdx="4" presStyleCnt="5">
        <dgm:presLayoutVars>
          <dgm:bulletEnabled val="1"/>
        </dgm:presLayoutVars>
      </dgm:prSet>
      <dgm:spPr/>
    </dgm:pt>
    <dgm:pt modelId="{B5D16BD0-399F-5644-965E-EFEA567EADFF}" type="pres">
      <dgm:prSet presAssocID="{A9C8A0D5-B014-004E-95AB-AE0A4B086C53}" presName="FiveNodes_3_text" presStyleLbl="node1" presStyleIdx="4" presStyleCnt="5">
        <dgm:presLayoutVars>
          <dgm:bulletEnabled val="1"/>
        </dgm:presLayoutVars>
      </dgm:prSet>
      <dgm:spPr/>
    </dgm:pt>
    <dgm:pt modelId="{5EE4D611-DBC2-0246-BB84-FCCC27A2C69B}" type="pres">
      <dgm:prSet presAssocID="{A9C8A0D5-B014-004E-95AB-AE0A4B086C53}" presName="FiveNodes_4_text" presStyleLbl="node1" presStyleIdx="4" presStyleCnt="5">
        <dgm:presLayoutVars>
          <dgm:bulletEnabled val="1"/>
        </dgm:presLayoutVars>
      </dgm:prSet>
      <dgm:spPr/>
    </dgm:pt>
    <dgm:pt modelId="{6BAA558B-85E0-EE49-998A-C58C7BB0B06B}" type="pres">
      <dgm:prSet presAssocID="{A9C8A0D5-B014-004E-95AB-AE0A4B086C53}" presName="FiveNodes_5_text" presStyleLbl="node1" presStyleIdx="4" presStyleCnt="5">
        <dgm:presLayoutVars>
          <dgm:bulletEnabled val="1"/>
        </dgm:presLayoutVars>
      </dgm:prSet>
      <dgm:spPr/>
    </dgm:pt>
  </dgm:ptLst>
  <dgm:cxnLst>
    <dgm:cxn modelId="{396B7410-373C-6748-ACF6-E2B6C8033C71}" type="presOf" srcId="{CD7CA91A-CF6A-5148-9129-5D00F5410FE7}" destId="{4BD829AB-6224-8E49-ADE7-DD1A24333393}" srcOrd="0" destOrd="0" presId="urn:microsoft.com/office/officeart/2005/8/layout/vProcess5"/>
    <dgm:cxn modelId="{B00CF818-D925-7649-9A60-3206EBE4A5D4}" srcId="{A9C8A0D5-B014-004E-95AB-AE0A4B086C53}" destId="{56364F10-9132-4248-B0C4-80F9EE21E9B8}" srcOrd="3" destOrd="0" parTransId="{EB9A5A7C-89BF-B54A-9189-31A563170B65}" sibTransId="{00B6166D-8808-4E46-A21B-9BBCCFB8DA75}"/>
    <dgm:cxn modelId="{CDEB2B19-13ED-064B-BA12-459F8B116260}" type="presOf" srcId="{D95CCF54-6B84-DA49-8106-6AB62519725B}" destId="{2CDD4982-91DB-454F-A17D-84EF15304043}" srcOrd="0" destOrd="0" presId="urn:microsoft.com/office/officeart/2005/8/layout/vProcess5"/>
    <dgm:cxn modelId="{EDC74D26-ABF6-D14E-869C-5B8BE890A2FB}" type="presOf" srcId="{B12EEBE3-2D83-7F4D-BA12-243A39943039}" destId="{FCBED3AF-C712-1743-B9BE-C0E41D0FFCA0}" srcOrd="0" destOrd="0" presId="urn:microsoft.com/office/officeart/2005/8/layout/vProcess5"/>
    <dgm:cxn modelId="{6EB0B234-1BDB-1249-8730-A2FE6F878FA6}" type="presOf" srcId="{F7EA517A-A8AF-3548-8298-181316052E03}" destId="{1608BC86-A86A-CE4F-96DA-3EE843564878}" srcOrd="0" destOrd="0" presId="urn:microsoft.com/office/officeart/2005/8/layout/vProcess5"/>
    <dgm:cxn modelId="{BCAE1B38-9ED7-E948-A4B5-B502C0D31306}" type="presOf" srcId="{00B6166D-8808-4E46-A21B-9BBCCFB8DA75}" destId="{63E8D914-6443-7A44-B2F0-6A17908F31CD}" srcOrd="0" destOrd="0" presId="urn:microsoft.com/office/officeart/2005/8/layout/vProcess5"/>
    <dgm:cxn modelId="{DB29C046-B841-404D-9266-9EEDF4BD9D2A}" type="presOf" srcId="{F7EA517A-A8AF-3548-8298-181316052E03}" destId="{6BAA558B-85E0-EE49-998A-C58C7BB0B06B}" srcOrd="1" destOrd="0" presId="urn:microsoft.com/office/officeart/2005/8/layout/vProcess5"/>
    <dgm:cxn modelId="{83AFDD55-6ED0-4047-ADCE-362AF5176603}" srcId="{A9C8A0D5-B014-004E-95AB-AE0A4B086C53}" destId="{F7EA517A-A8AF-3548-8298-181316052E03}" srcOrd="4" destOrd="0" parTransId="{0B0A430F-5472-0F4F-9B70-C4E5B88D9AAC}" sibTransId="{16E4ECA6-BD75-1E4C-AD2E-955D850A95EE}"/>
    <dgm:cxn modelId="{FAB7506E-92AB-1A48-A4B0-D957015226A1}" type="presOf" srcId="{D95CCF54-6B84-DA49-8106-6AB62519725B}" destId="{1B67C22D-1F5D-104A-B655-67D78CDE88AB}" srcOrd="1" destOrd="0" presId="urn:microsoft.com/office/officeart/2005/8/layout/vProcess5"/>
    <dgm:cxn modelId="{754F0E80-7D39-9848-A36D-FB994D960F98}" type="presOf" srcId="{56364F10-9132-4248-B0C4-80F9EE21E9B8}" destId="{5EE4D611-DBC2-0246-BB84-FCCC27A2C69B}" srcOrd="1" destOrd="0" presId="urn:microsoft.com/office/officeart/2005/8/layout/vProcess5"/>
    <dgm:cxn modelId="{F4125787-2517-6140-BC51-64C77DFC96C3}" srcId="{A9C8A0D5-B014-004E-95AB-AE0A4B086C53}" destId="{B12EEBE3-2D83-7F4D-BA12-243A39943039}" srcOrd="0" destOrd="0" parTransId="{B64E27A1-B73A-4040-B9E0-4E2E0E50F668}" sibTransId="{CD7CA91A-CF6A-5148-9129-5D00F5410FE7}"/>
    <dgm:cxn modelId="{4CD8A68E-BBD1-A942-A2E7-608CC71E8673}" srcId="{A9C8A0D5-B014-004E-95AB-AE0A4B086C53}" destId="{5F9BC699-FBE4-3146-AA2E-E3A281987357}" srcOrd="2" destOrd="0" parTransId="{81517D0F-BD6A-1C40-B917-EA16D3F0F01E}" sibTransId="{9615D2FA-0163-6F49-94DA-C1E9E6E52767}"/>
    <dgm:cxn modelId="{387AE79D-E9EE-A34C-AD2D-5153A4B51B4C}" type="presOf" srcId="{5BBB60DF-40CD-0D49-B479-4EA2DDFDE68A}" destId="{9100A1AF-F1C9-9B40-9B39-3B595509774D}" srcOrd="0" destOrd="0" presId="urn:microsoft.com/office/officeart/2005/8/layout/vProcess5"/>
    <dgm:cxn modelId="{27E95E9E-701E-954E-B82A-F19DB7A9B68B}" srcId="{A9C8A0D5-B014-004E-95AB-AE0A4B086C53}" destId="{D95CCF54-6B84-DA49-8106-6AB62519725B}" srcOrd="1" destOrd="0" parTransId="{7A009DB3-2F26-1046-A12B-D47B1EFB59FC}" sibTransId="{5BBB60DF-40CD-0D49-B479-4EA2DDFDE68A}"/>
    <dgm:cxn modelId="{6E8DE6BB-2069-9C45-A6D4-DD278DAD920F}" type="presOf" srcId="{9615D2FA-0163-6F49-94DA-C1E9E6E52767}" destId="{39B968C6-2A00-BD46-BF7D-F6BF3F239BF9}" srcOrd="0" destOrd="0" presId="urn:microsoft.com/office/officeart/2005/8/layout/vProcess5"/>
    <dgm:cxn modelId="{5EEF8FC2-1190-CE48-968A-208AE634284A}" type="presOf" srcId="{56364F10-9132-4248-B0C4-80F9EE21E9B8}" destId="{C38E51C9-38D5-8D45-9271-4CFD00EF626B}" srcOrd="0" destOrd="0" presId="urn:microsoft.com/office/officeart/2005/8/layout/vProcess5"/>
    <dgm:cxn modelId="{F9E6F8C3-2101-2C40-A46C-8CDBC8ED2D09}" type="presOf" srcId="{5F9BC699-FBE4-3146-AA2E-E3A281987357}" destId="{CFF8B254-CC74-3C46-A87D-11E6A6F6BC4C}" srcOrd="0" destOrd="0" presId="urn:microsoft.com/office/officeart/2005/8/layout/vProcess5"/>
    <dgm:cxn modelId="{FE4A1CC6-755E-0647-9404-F0B2BDFE1A7C}" type="presOf" srcId="{5F9BC699-FBE4-3146-AA2E-E3A281987357}" destId="{B5D16BD0-399F-5644-965E-EFEA567EADFF}" srcOrd="1" destOrd="0" presId="urn:microsoft.com/office/officeart/2005/8/layout/vProcess5"/>
    <dgm:cxn modelId="{DC435FCD-E9B7-DD4D-BFEA-3B702E323DB6}" type="presOf" srcId="{A9C8A0D5-B014-004E-95AB-AE0A4B086C53}" destId="{3DE6DFCD-572A-244F-85D8-E8AACE5B03C1}" srcOrd="0" destOrd="0" presId="urn:microsoft.com/office/officeart/2005/8/layout/vProcess5"/>
    <dgm:cxn modelId="{513A21E5-D294-1445-90F0-1869225F1D35}" type="presOf" srcId="{B12EEBE3-2D83-7F4D-BA12-243A39943039}" destId="{C92E7D4B-B396-504F-8932-991ECA0EDAE7}" srcOrd="1" destOrd="0" presId="urn:microsoft.com/office/officeart/2005/8/layout/vProcess5"/>
    <dgm:cxn modelId="{5A1E5D63-E1D6-BA43-A6A1-C51573D0304C}" type="presParOf" srcId="{3DE6DFCD-572A-244F-85D8-E8AACE5B03C1}" destId="{57595D36-95CF-9345-BABA-3C32ABA1308D}" srcOrd="0" destOrd="0" presId="urn:microsoft.com/office/officeart/2005/8/layout/vProcess5"/>
    <dgm:cxn modelId="{2FAD46C0-570E-9847-9234-67455315470D}" type="presParOf" srcId="{3DE6DFCD-572A-244F-85D8-E8AACE5B03C1}" destId="{FCBED3AF-C712-1743-B9BE-C0E41D0FFCA0}" srcOrd="1" destOrd="0" presId="urn:microsoft.com/office/officeart/2005/8/layout/vProcess5"/>
    <dgm:cxn modelId="{1E9BCDE9-53FC-BF4E-8606-AE2B481C8210}" type="presParOf" srcId="{3DE6DFCD-572A-244F-85D8-E8AACE5B03C1}" destId="{2CDD4982-91DB-454F-A17D-84EF15304043}" srcOrd="2" destOrd="0" presId="urn:microsoft.com/office/officeart/2005/8/layout/vProcess5"/>
    <dgm:cxn modelId="{4FC84516-4260-EA46-A7CE-F7CB94EF6BB0}" type="presParOf" srcId="{3DE6DFCD-572A-244F-85D8-E8AACE5B03C1}" destId="{CFF8B254-CC74-3C46-A87D-11E6A6F6BC4C}" srcOrd="3" destOrd="0" presId="urn:microsoft.com/office/officeart/2005/8/layout/vProcess5"/>
    <dgm:cxn modelId="{D424201E-8EB1-E243-A09B-D4299717EE26}" type="presParOf" srcId="{3DE6DFCD-572A-244F-85D8-E8AACE5B03C1}" destId="{C38E51C9-38D5-8D45-9271-4CFD00EF626B}" srcOrd="4" destOrd="0" presId="urn:microsoft.com/office/officeart/2005/8/layout/vProcess5"/>
    <dgm:cxn modelId="{4C32E8C6-E17E-EA48-A9B6-B47612FF4C99}" type="presParOf" srcId="{3DE6DFCD-572A-244F-85D8-E8AACE5B03C1}" destId="{1608BC86-A86A-CE4F-96DA-3EE843564878}" srcOrd="5" destOrd="0" presId="urn:microsoft.com/office/officeart/2005/8/layout/vProcess5"/>
    <dgm:cxn modelId="{04AC3067-0406-B74F-A4B7-EE4D7E21643F}" type="presParOf" srcId="{3DE6DFCD-572A-244F-85D8-E8AACE5B03C1}" destId="{4BD829AB-6224-8E49-ADE7-DD1A24333393}" srcOrd="6" destOrd="0" presId="urn:microsoft.com/office/officeart/2005/8/layout/vProcess5"/>
    <dgm:cxn modelId="{9EE70245-EA66-3045-802E-FB7715844467}" type="presParOf" srcId="{3DE6DFCD-572A-244F-85D8-E8AACE5B03C1}" destId="{9100A1AF-F1C9-9B40-9B39-3B595509774D}" srcOrd="7" destOrd="0" presId="urn:microsoft.com/office/officeart/2005/8/layout/vProcess5"/>
    <dgm:cxn modelId="{1296A74F-290C-F840-BCBF-0B9588A83BCF}" type="presParOf" srcId="{3DE6DFCD-572A-244F-85D8-E8AACE5B03C1}" destId="{39B968C6-2A00-BD46-BF7D-F6BF3F239BF9}" srcOrd="8" destOrd="0" presId="urn:microsoft.com/office/officeart/2005/8/layout/vProcess5"/>
    <dgm:cxn modelId="{9B14D635-A3A4-924D-B5E0-2BBD5EC04EA8}" type="presParOf" srcId="{3DE6DFCD-572A-244F-85D8-E8AACE5B03C1}" destId="{63E8D914-6443-7A44-B2F0-6A17908F31CD}" srcOrd="9" destOrd="0" presId="urn:microsoft.com/office/officeart/2005/8/layout/vProcess5"/>
    <dgm:cxn modelId="{90C173B4-DC41-414C-B1BD-3E7A1EB369DE}" type="presParOf" srcId="{3DE6DFCD-572A-244F-85D8-E8AACE5B03C1}" destId="{C92E7D4B-B396-504F-8932-991ECA0EDAE7}" srcOrd="10" destOrd="0" presId="urn:microsoft.com/office/officeart/2005/8/layout/vProcess5"/>
    <dgm:cxn modelId="{17C69290-23D0-824C-AB20-DF35F0793B27}" type="presParOf" srcId="{3DE6DFCD-572A-244F-85D8-E8AACE5B03C1}" destId="{1B67C22D-1F5D-104A-B655-67D78CDE88AB}" srcOrd="11" destOrd="0" presId="urn:microsoft.com/office/officeart/2005/8/layout/vProcess5"/>
    <dgm:cxn modelId="{F7D8D67A-15E7-2148-9346-8413B6E31850}" type="presParOf" srcId="{3DE6DFCD-572A-244F-85D8-E8AACE5B03C1}" destId="{B5D16BD0-399F-5644-965E-EFEA567EADFF}" srcOrd="12" destOrd="0" presId="urn:microsoft.com/office/officeart/2005/8/layout/vProcess5"/>
    <dgm:cxn modelId="{83F0E41D-0D7F-4846-AB5F-98402349A170}" type="presParOf" srcId="{3DE6DFCD-572A-244F-85D8-E8AACE5B03C1}" destId="{5EE4D611-DBC2-0246-BB84-FCCC27A2C69B}" srcOrd="13" destOrd="0" presId="urn:microsoft.com/office/officeart/2005/8/layout/vProcess5"/>
    <dgm:cxn modelId="{EA054714-EED2-BD47-A8DB-DD9D06A57959}" type="presParOf" srcId="{3DE6DFCD-572A-244F-85D8-E8AACE5B03C1}" destId="{6BAA558B-85E0-EE49-998A-C58C7BB0B06B}"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ED3AF-C712-1743-B9BE-C0E41D0FFCA0}">
      <dsp:nvSpPr>
        <dsp:cNvPr id="0" name=""/>
        <dsp:cNvSpPr/>
      </dsp:nvSpPr>
      <dsp:spPr>
        <a:xfrm>
          <a:off x="0" y="0"/>
          <a:ext cx="5043305" cy="7643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11/15: Detailed proposal completed and ready for submission, including research questions and initial visualization plan stating visualization tools &amp; methods, and dataset identification.</a:t>
          </a:r>
        </a:p>
      </dsp:txBody>
      <dsp:txXfrm>
        <a:off x="22386" y="22386"/>
        <a:ext cx="4129128" cy="719540"/>
      </dsp:txXfrm>
    </dsp:sp>
    <dsp:sp modelId="{2CDD4982-91DB-454F-A17D-84EF15304043}">
      <dsp:nvSpPr>
        <dsp:cNvPr id="0" name=""/>
        <dsp:cNvSpPr/>
      </dsp:nvSpPr>
      <dsp:spPr>
        <a:xfrm>
          <a:off x="376610" y="870466"/>
          <a:ext cx="5043305" cy="7643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11/22: Datasets identified, initial cleaning complete, and evaluation and implementation of rational graph types.</a:t>
          </a:r>
        </a:p>
      </dsp:txBody>
      <dsp:txXfrm>
        <a:off x="398996" y="892852"/>
        <a:ext cx="4125119" cy="719540"/>
      </dsp:txXfrm>
    </dsp:sp>
    <dsp:sp modelId="{CFF8B254-CC74-3C46-A87D-11E6A6F6BC4C}">
      <dsp:nvSpPr>
        <dsp:cNvPr id="0" name=""/>
        <dsp:cNvSpPr/>
      </dsp:nvSpPr>
      <dsp:spPr>
        <a:xfrm>
          <a:off x="753220" y="1740933"/>
          <a:ext cx="5043305" cy="7643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11/27: Creating graphs on Tableau and R using required packages and libraries and interpretation of the graphs.</a:t>
          </a:r>
        </a:p>
      </dsp:txBody>
      <dsp:txXfrm>
        <a:off x="775606" y="1763319"/>
        <a:ext cx="4125119" cy="719540"/>
      </dsp:txXfrm>
    </dsp:sp>
    <dsp:sp modelId="{C38E51C9-38D5-8D45-9271-4CFD00EF626B}">
      <dsp:nvSpPr>
        <dsp:cNvPr id="0" name=""/>
        <dsp:cNvSpPr/>
      </dsp:nvSpPr>
      <dsp:spPr>
        <a:xfrm>
          <a:off x="1129831" y="2611400"/>
          <a:ext cx="5043305" cy="7643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12 / 04: Draft a story narrative in R and tableau; addressing research questions complete. Start assembly of presentation.</a:t>
          </a:r>
        </a:p>
      </dsp:txBody>
      <dsp:txXfrm>
        <a:off x="1152217" y="2633786"/>
        <a:ext cx="4125119" cy="719540"/>
      </dsp:txXfrm>
    </dsp:sp>
    <dsp:sp modelId="{1608BC86-A86A-CE4F-96DA-3EE843564878}">
      <dsp:nvSpPr>
        <dsp:cNvPr id="0" name=""/>
        <dsp:cNvSpPr/>
      </dsp:nvSpPr>
      <dsp:spPr>
        <a:xfrm>
          <a:off x="1474870" y="3471357"/>
          <a:ext cx="5043305" cy="7643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12/12: Draft presentation completion and ready for review; identification of strengths and weaknesses for further rework.</a:t>
          </a:r>
        </a:p>
      </dsp:txBody>
      <dsp:txXfrm>
        <a:off x="1497256" y="3493743"/>
        <a:ext cx="4125119" cy="719540"/>
      </dsp:txXfrm>
    </dsp:sp>
    <dsp:sp modelId="{4BD829AB-6224-8E49-ADE7-DD1A24333393}">
      <dsp:nvSpPr>
        <dsp:cNvPr id="0" name=""/>
        <dsp:cNvSpPr/>
      </dsp:nvSpPr>
      <dsp:spPr>
        <a:xfrm>
          <a:off x="4546502" y="558372"/>
          <a:ext cx="496802" cy="49680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4658282" y="558372"/>
        <a:ext cx="273242" cy="373844"/>
      </dsp:txXfrm>
    </dsp:sp>
    <dsp:sp modelId="{9100A1AF-F1C9-9B40-9B39-3B595509774D}">
      <dsp:nvSpPr>
        <dsp:cNvPr id="0" name=""/>
        <dsp:cNvSpPr/>
      </dsp:nvSpPr>
      <dsp:spPr>
        <a:xfrm>
          <a:off x="4923112" y="1428839"/>
          <a:ext cx="496802" cy="49680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034892" y="1428839"/>
        <a:ext cx="273242" cy="373844"/>
      </dsp:txXfrm>
    </dsp:sp>
    <dsp:sp modelId="{39B968C6-2A00-BD46-BF7D-F6BF3F239BF9}">
      <dsp:nvSpPr>
        <dsp:cNvPr id="0" name=""/>
        <dsp:cNvSpPr/>
      </dsp:nvSpPr>
      <dsp:spPr>
        <a:xfrm>
          <a:off x="5299723" y="2286567"/>
          <a:ext cx="496802" cy="49680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411503" y="2286567"/>
        <a:ext cx="273242" cy="373844"/>
      </dsp:txXfrm>
    </dsp:sp>
    <dsp:sp modelId="{63E8D914-6443-7A44-B2F0-6A17908F31CD}">
      <dsp:nvSpPr>
        <dsp:cNvPr id="0" name=""/>
        <dsp:cNvSpPr/>
      </dsp:nvSpPr>
      <dsp:spPr>
        <a:xfrm>
          <a:off x="5676333" y="3165526"/>
          <a:ext cx="496802" cy="49680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788113" y="3165526"/>
        <a:ext cx="273242" cy="37384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48F17-CD88-C84D-81CB-EFB18C377763}" type="datetimeFigureOut">
              <a:rPr lang="en-US" smtClean="0"/>
              <a:t>12/15/23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B341C-843E-6244-9C40-DD933A1134AC}" type="slidenum">
              <a:rPr lang="en-US" smtClean="0"/>
              <a:t>‹#›</a:t>
            </a:fld>
            <a:endParaRPr lang="en-US"/>
          </a:p>
        </p:txBody>
      </p:sp>
    </p:spTree>
    <p:extLst>
      <p:ext uri="{BB962C8B-B14F-4D97-AF65-F5344CB8AC3E}">
        <p14:creationId xmlns:p14="http://schemas.microsoft.com/office/powerpoint/2010/main" val="1186247763"/>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3" name="Google Shape;1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78843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3" name="Google Shape;1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0092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3" name="Google Shape;1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0260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3" name="Google Shape;1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7720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3" name="Google Shape;1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6207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3" name="Google Shape;1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4651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3" name="Google Shape;1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9057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3" name="Google Shape;1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0305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3" name="Google Shape;1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88464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3" name="Google Shape;1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39170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3" name="Google Shape;1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3665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3" name="Google Shape;1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24341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3" name="Google Shape;1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26436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3" name="Google Shape;1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28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3" name="Google Shape;1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5994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3" name="Google Shape;1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99741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3" name="Google Shape;1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5379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3" name="Google Shape;1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4672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3" name="Google Shape;1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56580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53" name="Google Shape;1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924726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Date</a:t>
            </a:r>
          </a:p>
        </p:txBody>
      </p:sp>
    </p:spTree>
    <p:extLst>
      <p:ext uri="{BB962C8B-B14F-4D97-AF65-F5344CB8AC3E}">
        <p14:creationId xmlns:p14="http://schemas.microsoft.com/office/powerpoint/2010/main" val="117988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34900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81142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200513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508237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97548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920924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dirty="0"/>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05363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526407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2920050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4267CD5E-26CF-4249-8540-BB1D07FD4227}"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dirty="0"/>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dirty="0"/>
              <a:t>CLICK TO EDIT TITLE</a:t>
            </a:r>
          </a:p>
        </p:txBody>
      </p:sp>
    </p:spTree>
    <p:extLst>
      <p:ext uri="{BB962C8B-B14F-4D97-AF65-F5344CB8AC3E}">
        <p14:creationId xmlns:p14="http://schemas.microsoft.com/office/powerpoint/2010/main" val="684570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A statue of a person riding a horse&#10;&#10;Description automatically generated with medium confidence">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a:srcRect l="16253"/>
          <a:stretch/>
        </p:blipFill>
        <p:spPr>
          <a:xfrm>
            <a:off x="2" y="0"/>
            <a:ext cx="863634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Date</a:t>
            </a:r>
          </a:p>
        </p:txBody>
      </p:sp>
    </p:spTree>
    <p:extLst>
      <p:ext uri="{BB962C8B-B14F-4D97-AF65-F5344CB8AC3E}">
        <p14:creationId xmlns:p14="http://schemas.microsoft.com/office/powerpoint/2010/main" val="2184504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dirty="0"/>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dirty="0"/>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dirty="0"/>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69371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dirty="0"/>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9482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3911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userDrawn="1"/>
        </p:nvPicPr>
        <p:blipFill rotWithShape="1">
          <a:blip r:embed="rId2"/>
          <a:srcRect l="28985"/>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userDrawn="1"/>
        </p:nvSpPr>
        <p:spPr>
          <a:xfrm>
            <a:off x="7284722" y="3144277"/>
            <a:ext cx="4245895" cy="923330"/>
          </a:xfrm>
          <a:prstGeom prst="rect">
            <a:avLst/>
          </a:prstGeom>
          <a:noFill/>
        </p:spPr>
        <p:txBody>
          <a:bodyPr wrap="square" rtlCol="0">
            <a:spAutoFit/>
          </a:bodyPr>
          <a:lstStyle/>
          <a:p>
            <a:pPr algn="r"/>
            <a:r>
              <a:rPr lang="en-US" sz="5400" b="0" i="0" dirty="0">
                <a:solidFill>
                  <a:schemeClr val="bg1"/>
                </a:solidFill>
                <a:latin typeface="Saira Condensed Condensed Light" pitchFamily="2" charset="77"/>
              </a:rPr>
              <a:t>THANK </a:t>
            </a:r>
            <a:r>
              <a:rPr lang="en-US" sz="5400" b="1" i="0" dirty="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userDrawn="1"/>
        </p:nvSpPr>
        <p:spPr>
          <a:xfrm>
            <a:off x="6096002" y="5170418"/>
            <a:ext cx="5434615" cy="584775"/>
          </a:xfrm>
          <a:prstGeom prst="rect">
            <a:avLst/>
          </a:prstGeom>
          <a:noFill/>
        </p:spPr>
        <p:txBody>
          <a:bodyPr wrap="square" rtlCol="0">
            <a:spAutoFit/>
          </a:bodyPr>
          <a:lstStyle/>
          <a:p>
            <a:pPr algn="r"/>
            <a:r>
              <a:rPr lang="en-US" sz="1600" b="1" kern="1200" dirty="0">
                <a:solidFill>
                  <a:schemeClr val="bg1"/>
                </a:solidFill>
                <a:effectLst/>
                <a:latin typeface="IBM Plex Sans" panose="020B0503050203000203" pitchFamily="34" charset="0"/>
                <a:ea typeface="+mn-ea"/>
                <a:cs typeface="+mn-cs"/>
              </a:rPr>
              <a:t>Stevens Institute of Technology</a:t>
            </a:r>
            <a:br>
              <a:rPr lang="en-US" sz="1600" b="1" kern="1200" dirty="0">
                <a:solidFill>
                  <a:schemeClr val="bg1"/>
                </a:solidFill>
                <a:effectLst/>
                <a:latin typeface="IBM Plex Sans" panose="020B0503050203000203" pitchFamily="34" charset="0"/>
                <a:ea typeface="+mn-ea"/>
                <a:cs typeface="+mn-cs"/>
              </a:rPr>
            </a:br>
            <a:r>
              <a:rPr lang="en-US" sz="1600" kern="1200" dirty="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6007122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hield">
  <p:cSld name="Shield">
    <p:spTree>
      <p:nvGrpSpPr>
        <p:cNvPr id="1" name="Shape 6"/>
        <p:cNvGrpSpPr/>
        <p:nvPr/>
      </p:nvGrpSpPr>
      <p:grpSpPr>
        <a:xfrm>
          <a:off x="0" y="0"/>
          <a:ext cx="0" cy="0"/>
          <a:chOff x="0" y="0"/>
          <a:chExt cx="0" cy="0"/>
        </a:xfrm>
      </p:grpSpPr>
      <p:pic>
        <p:nvPicPr>
          <p:cNvPr id="7" name="Google Shape;7;p2" descr="shield.png"/>
          <p:cNvPicPr preferRelativeResize="0"/>
          <p:nvPr/>
        </p:nvPicPr>
        <p:blipFill rotWithShape="1">
          <a:blip r:embed="rId2">
            <a:alphaModFix/>
          </a:blip>
          <a:srcRect/>
          <a:stretch/>
        </p:blipFill>
        <p:spPr>
          <a:xfrm>
            <a:off x="5236085" y="1170133"/>
            <a:ext cx="5216937" cy="5687868"/>
          </a:xfrm>
          <a:prstGeom prst="rect">
            <a:avLst/>
          </a:prstGeom>
          <a:noFill/>
          <a:ln>
            <a:noFill/>
          </a:ln>
        </p:spPr>
      </p:pic>
      <p:sp>
        <p:nvSpPr>
          <p:cNvPr id="8" name="Google Shape;8;p2"/>
          <p:cNvSpPr txBox="1">
            <a:spLocks noGrp="1"/>
          </p:cNvSpPr>
          <p:nvPr>
            <p:ph type="body" idx="1"/>
          </p:nvPr>
        </p:nvSpPr>
        <p:spPr>
          <a:xfrm>
            <a:off x="165101" y="3534870"/>
            <a:ext cx="5104155" cy="1204687"/>
          </a:xfrm>
          <a:prstGeom prst="rect">
            <a:avLst/>
          </a:prstGeom>
          <a:noFill/>
          <a:ln>
            <a:noFill/>
          </a:ln>
        </p:spPr>
        <p:txBody>
          <a:bodyPr spcFirstLastPara="1" wrap="square" lIns="91425" tIns="45700" rIns="91425" bIns="45700" anchor="t" anchorCtr="0">
            <a:noAutofit/>
          </a:bodyPr>
          <a:lstStyle>
            <a:lvl1pPr marL="609585" marR="0" lvl="0" indent="-304792" algn="l" rtl="0">
              <a:lnSpc>
                <a:spcPct val="100000"/>
              </a:lnSpc>
              <a:spcBef>
                <a:spcPts val="0"/>
              </a:spcBef>
              <a:spcAft>
                <a:spcPts val="0"/>
              </a:spcAft>
              <a:buClr>
                <a:schemeClr val="dk1"/>
              </a:buClr>
              <a:buSzPts val="2000"/>
              <a:buFont typeface="Arial"/>
              <a:buNone/>
              <a:defRPr sz="2667" b="0" i="1" u="none" strike="noStrike" cap="none">
                <a:solidFill>
                  <a:schemeClr val="dk1"/>
                </a:solidFill>
                <a:latin typeface="Arial"/>
                <a:ea typeface="Arial"/>
                <a:cs typeface="Arial"/>
                <a:sym typeface="Arial"/>
              </a:defRPr>
            </a:lvl1pPr>
            <a:lvl2pPr marL="1219170" marR="0" lvl="1" indent="-304792" algn="l" rtl="0">
              <a:lnSpc>
                <a:spcPct val="100000"/>
              </a:lnSpc>
              <a:spcBef>
                <a:spcPts val="747"/>
              </a:spcBef>
              <a:spcAft>
                <a:spcPts val="0"/>
              </a:spcAft>
              <a:buClr>
                <a:schemeClr val="dk1"/>
              </a:buClr>
              <a:buSzPts val="2800"/>
              <a:buFont typeface="Arial"/>
              <a:buNone/>
              <a:defRPr sz="3733" b="0" i="0" u="none" strike="noStrike" cap="none">
                <a:solidFill>
                  <a:schemeClr val="dk1"/>
                </a:solidFill>
                <a:latin typeface="Calibri"/>
                <a:ea typeface="Calibri"/>
                <a:cs typeface="Calibri"/>
                <a:sym typeface="Calibri"/>
              </a:defRPr>
            </a:lvl2pPr>
            <a:lvl3pPr marL="1828754" marR="0" lvl="2" indent="-304792" algn="l" rtl="0">
              <a:lnSpc>
                <a:spcPct val="100000"/>
              </a:lnSpc>
              <a:spcBef>
                <a:spcPts val="640"/>
              </a:spcBef>
              <a:spcAft>
                <a:spcPts val="0"/>
              </a:spcAft>
              <a:buClr>
                <a:schemeClr val="dk1"/>
              </a:buClr>
              <a:buSzPts val="2400"/>
              <a:buFont typeface="Arial"/>
              <a:buNone/>
              <a:defRPr sz="3200" b="0" i="0" u="none" strike="noStrike" cap="none">
                <a:solidFill>
                  <a:schemeClr val="dk1"/>
                </a:solidFill>
                <a:latin typeface="Calibri"/>
                <a:ea typeface="Calibri"/>
                <a:cs typeface="Calibri"/>
                <a:sym typeface="Calibri"/>
              </a:defRPr>
            </a:lvl3pPr>
            <a:lvl4pPr marL="2438339" marR="0" lvl="3" indent="-304792" algn="l" rtl="0">
              <a:lnSpc>
                <a:spcPct val="100000"/>
              </a:lnSpc>
              <a:spcBef>
                <a:spcPts val="533"/>
              </a:spcBef>
              <a:spcAft>
                <a:spcPts val="0"/>
              </a:spcAft>
              <a:buClr>
                <a:schemeClr val="dk1"/>
              </a:buClr>
              <a:buSzPts val="2000"/>
              <a:buFont typeface="Arial"/>
              <a:buNone/>
              <a:defRPr sz="2667" b="0" i="0" u="none" strike="noStrike" cap="none">
                <a:solidFill>
                  <a:schemeClr val="dk1"/>
                </a:solidFill>
                <a:latin typeface="Calibri"/>
                <a:ea typeface="Calibri"/>
                <a:cs typeface="Calibri"/>
                <a:sym typeface="Calibri"/>
              </a:defRPr>
            </a:lvl4pPr>
            <a:lvl5pPr marL="3047924" marR="0" lvl="4" indent="-304792" algn="l" rtl="0">
              <a:lnSpc>
                <a:spcPct val="100000"/>
              </a:lnSpc>
              <a:spcBef>
                <a:spcPts val="533"/>
              </a:spcBef>
              <a:spcAft>
                <a:spcPts val="0"/>
              </a:spcAft>
              <a:buClr>
                <a:schemeClr val="dk1"/>
              </a:buClr>
              <a:buSzPts val="2000"/>
              <a:buFont typeface="Arial"/>
              <a:buNone/>
              <a:defRPr sz="2667" b="0" i="0" u="none" strike="noStrike" cap="none">
                <a:solidFill>
                  <a:schemeClr val="dk1"/>
                </a:solidFill>
                <a:latin typeface="Calibri"/>
                <a:ea typeface="Calibri"/>
                <a:cs typeface="Calibri"/>
                <a:sym typeface="Calibri"/>
              </a:defRPr>
            </a:lvl5pPr>
            <a:lvl6pPr marL="3657509" marR="0" lvl="5" indent="-474121"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body" idx="2"/>
          </p:nvPr>
        </p:nvSpPr>
        <p:spPr>
          <a:xfrm>
            <a:off x="165101" y="1725706"/>
            <a:ext cx="6667999" cy="1648865"/>
          </a:xfrm>
          <a:prstGeom prst="rect">
            <a:avLst/>
          </a:prstGeom>
          <a:noFill/>
          <a:ln>
            <a:noFill/>
          </a:ln>
        </p:spPr>
        <p:txBody>
          <a:bodyPr spcFirstLastPara="1" wrap="square" lIns="91425" tIns="45700" rIns="91425" bIns="45700" anchor="t" anchorCtr="0">
            <a:noAutofit/>
          </a:bodyPr>
          <a:lstStyle>
            <a:lvl1pPr marL="609585" marR="0" lvl="0" indent="-304792" algn="l" rtl="0">
              <a:lnSpc>
                <a:spcPct val="100000"/>
              </a:lnSpc>
              <a:spcBef>
                <a:spcPts val="0"/>
              </a:spcBef>
              <a:spcAft>
                <a:spcPts val="0"/>
              </a:spcAft>
              <a:buClr>
                <a:schemeClr val="dk1"/>
              </a:buClr>
              <a:buSzPts val="3000"/>
              <a:buFont typeface="Arial"/>
              <a:buNone/>
              <a:defRPr sz="4000" b="1" i="0" u="none" strike="noStrike" cap="none">
                <a:solidFill>
                  <a:schemeClr val="dk1"/>
                </a:solidFill>
                <a:latin typeface="Arial"/>
                <a:ea typeface="Arial"/>
                <a:cs typeface="Arial"/>
                <a:sym typeface="Arial"/>
              </a:defRPr>
            </a:lvl1pPr>
            <a:lvl2pPr marL="1219170" marR="0" lvl="1" indent="-541853" algn="l" rtl="0">
              <a:lnSpc>
                <a:spcPct val="100000"/>
              </a:lnSpc>
              <a:spcBef>
                <a:spcPts val="747"/>
              </a:spcBef>
              <a:spcAft>
                <a:spcPts val="0"/>
              </a:spcAft>
              <a:buClr>
                <a:schemeClr val="dk1"/>
              </a:buClr>
              <a:buSzPts val="2800"/>
              <a:buFont typeface="Arial"/>
              <a:buChar char="–"/>
              <a:defRPr sz="3733" b="0" i="0" u="none" strike="noStrike" cap="none">
                <a:solidFill>
                  <a:schemeClr val="dk1"/>
                </a:solidFill>
                <a:latin typeface="Calibri"/>
                <a:ea typeface="Calibri"/>
                <a:cs typeface="Calibri"/>
                <a:sym typeface="Calibri"/>
              </a:defRPr>
            </a:lvl2pPr>
            <a:lvl3pPr marL="1828754" marR="0" lvl="2" indent="-507987" algn="l" rtl="0">
              <a:lnSpc>
                <a:spcPct val="100000"/>
              </a:lnSpc>
              <a:spcBef>
                <a:spcPts val="640"/>
              </a:spcBef>
              <a:spcAft>
                <a:spcPts val="0"/>
              </a:spcAft>
              <a:buClr>
                <a:schemeClr val="dk1"/>
              </a:buClr>
              <a:buSzPts val="2400"/>
              <a:buFont typeface="Arial"/>
              <a:buChar char="•"/>
              <a:defRPr sz="3200" b="0" i="0" u="none" strike="noStrike" cap="none">
                <a:solidFill>
                  <a:schemeClr val="dk1"/>
                </a:solidFill>
                <a:latin typeface="Calibri"/>
                <a:ea typeface="Calibri"/>
                <a:cs typeface="Calibri"/>
                <a:sym typeface="Calibri"/>
              </a:defRPr>
            </a:lvl3pPr>
            <a:lvl4pPr marL="2438339" marR="0" lvl="3" indent="-474121"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4pPr>
            <a:lvl5pPr marL="3047924" marR="0" lvl="4" indent="-474121"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5pPr>
            <a:lvl6pPr marL="3657509" marR="0" lvl="5" indent="-474121"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body" idx="3"/>
          </p:nvPr>
        </p:nvSpPr>
        <p:spPr>
          <a:xfrm>
            <a:off x="154519" y="4898571"/>
            <a:ext cx="5126851" cy="1256167"/>
          </a:xfrm>
          <a:prstGeom prst="rect">
            <a:avLst/>
          </a:prstGeom>
          <a:noFill/>
          <a:ln>
            <a:noFill/>
          </a:ln>
        </p:spPr>
        <p:txBody>
          <a:bodyPr spcFirstLastPara="1" wrap="square" lIns="91425" tIns="45700" rIns="91425" bIns="45700" anchor="t" anchorCtr="0">
            <a:noAutofit/>
          </a:bodyPr>
          <a:lstStyle>
            <a:lvl1pPr marL="609585" marR="0" lvl="0" indent="-304792" algn="l" rtl="0">
              <a:lnSpc>
                <a:spcPct val="120000"/>
              </a:lnSpc>
              <a:spcBef>
                <a:spcPts val="0"/>
              </a:spcBef>
              <a:spcAft>
                <a:spcPts val="0"/>
              </a:spcAft>
              <a:buClr>
                <a:schemeClr val="dk1"/>
              </a:buClr>
              <a:buSzPts val="1400"/>
              <a:buFont typeface="Arial"/>
              <a:buNone/>
              <a:defRPr sz="1867" b="0" i="0" u="none" strike="noStrike" cap="none">
                <a:solidFill>
                  <a:schemeClr val="dk1"/>
                </a:solidFill>
                <a:latin typeface="Arial"/>
                <a:ea typeface="Arial"/>
                <a:cs typeface="Arial"/>
                <a:sym typeface="Arial"/>
              </a:defRPr>
            </a:lvl1pPr>
            <a:lvl2pPr marL="1219170" marR="0" lvl="1" indent="-304792" algn="l" rtl="0">
              <a:lnSpc>
                <a:spcPct val="100000"/>
              </a:lnSpc>
              <a:spcBef>
                <a:spcPts val="747"/>
              </a:spcBef>
              <a:spcAft>
                <a:spcPts val="0"/>
              </a:spcAft>
              <a:buClr>
                <a:schemeClr val="dk1"/>
              </a:buClr>
              <a:buSzPts val="2800"/>
              <a:buFont typeface="Arial"/>
              <a:buNone/>
              <a:defRPr sz="3733" b="0" i="0" u="none" strike="noStrike" cap="none">
                <a:solidFill>
                  <a:schemeClr val="dk1"/>
                </a:solidFill>
                <a:latin typeface="Calibri"/>
                <a:ea typeface="Calibri"/>
                <a:cs typeface="Calibri"/>
                <a:sym typeface="Calibri"/>
              </a:defRPr>
            </a:lvl2pPr>
            <a:lvl3pPr marL="1828754" marR="0" lvl="2" indent="-304792" algn="l" rtl="0">
              <a:lnSpc>
                <a:spcPct val="100000"/>
              </a:lnSpc>
              <a:spcBef>
                <a:spcPts val="640"/>
              </a:spcBef>
              <a:spcAft>
                <a:spcPts val="0"/>
              </a:spcAft>
              <a:buClr>
                <a:schemeClr val="dk1"/>
              </a:buClr>
              <a:buSzPts val="2400"/>
              <a:buFont typeface="Arial"/>
              <a:buNone/>
              <a:defRPr sz="3200" b="0" i="0" u="none" strike="noStrike" cap="none">
                <a:solidFill>
                  <a:schemeClr val="dk1"/>
                </a:solidFill>
                <a:latin typeface="Calibri"/>
                <a:ea typeface="Calibri"/>
                <a:cs typeface="Calibri"/>
                <a:sym typeface="Calibri"/>
              </a:defRPr>
            </a:lvl3pPr>
            <a:lvl4pPr marL="2438339" marR="0" lvl="3" indent="-304792" algn="l" rtl="0">
              <a:lnSpc>
                <a:spcPct val="100000"/>
              </a:lnSpc>
              <a:spcBef>
                <a:spcPts val="533"/>
              </a:spcBef>
              <a:spcAft>
                <a:spcPts val="0"/>
              </a:spcAft>
              <a:buClr>
                <a:schemeClr val="dk1"/>
              </a:buClr>
              <a:buSzPts val="2000"/>
              <a:buFont typeface="Arial"/>
              <a:buNone/>
              <a:defRPr sz="2667" b="0" i="0" u="none" strike="noStrike" cap="none">
                <a:solidFill>
                  <a:schemeClr val="dk1"/>
                </a:solidFill>
                <a:latin typeface="Calibri"/>
                <a:ea typeface="Calibri"/>
                <a:cs typeface="Calibri"/>
                <a:sym typeface="Calibri"/>
              </a:defRPr>
            </a:lvl4pPr>
            <a:lvl5pPr marL="3047924" marR="0" lvl="4" indent="-304792" algn="l" rtl="0">
              <a:lnSpc>
                <a:spcPct val="100000"/>
              </a:lnSpc>
              <a:spcBef>
                <a:spcPts val="533"/>
              </a:spcBef>
              <a:spcAft>
                <a:spcPts val="0"/>
              </a:spcAft>
              <a:buClr>
                <a:schemeClr val="dk1"/>
              </a:buClr>
              <a:buSzPts val="2000"/>
              <a:buFont typeface="Arial"/>
              <a:buNone/>
              <a:defRPr sz="2667" b="0" i="0" u="none" strike="noStrike" cap="none">
                <a:solidFill>
                  <a:schemeClr val="dk1"/>
                </a:solidFill>
                <a:latin typeface="Calibri"/>
                <a:ea typeface="Calibri"/>
                <a:cs typeface="Calibri"/>
                <a:sym typeface="Calibri"/>
              </a:defRPr>
            </a:lvl5pPr>
            <a:lvl6pPr marL="3657509" marR="0" lvl="5" indent="-474121"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6pPr>
            <a:lvl7pPr marL="4267093" marR="0" lvl="6" indent="-474121"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7pPr>
            <a:lvl8pPr marL="4876678" marR="0" lvl="7" indent="-474121"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8pPr>
            <a:lvl9pPr marL="5486263" marR="0" lvl="8" indent="-474121" algn="l" rtl="0">
              <a:lnSpc>
                <a:spcPct val="100000"/>
              </a:lnSpc>
              <a:spcBef>
                <a:spcPts val="533"/>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9pPr>
          </a:lstStyle>
          <a:p>
            <a:endParaRPr/>
          </a:p>
        </p:txBody>
      </p:sp>
      <p:grpSp>
        <p:nvGrpSpPr>
          <p:cNvPr id="11" name="Google Shape;11;p2"/>
          <p:cNvGrpSpPr/>
          <p:nvPr/>
        </p:nvGrpSpPr>
        <p:grpSpPr>
          <a:xfrm>
            <a:off x="0" y="6419355"/>
            <a:ext cx="12192000" cy="438645"/>
            <a:chOff x="0" y="4172975"/>
            <a:chExt cx="9144000" cy="438645"/>
          </a:xfrm>
        </p:grpSpPr>
        <p:cxnSp>
          <p:nvCxnSpPr>
            <p:cNvPr id="12" name="Google Shape;12;p2"/>
            <p:cNvCxnSpPr/>
            <p:nvPr/>
          </p:nvCxnSpPr>
          <p:spPr>
            <a:xfrm rot="10800000">
              <a:off x="0" y="4172975"/>
              <a:ext cx="3044952" cy="0"/>
            </a:xfrm>
            <a:prstGeom prst="straightConnector1">
              <a:avLst/>
            </a:prstGeom>
            <a:noFill/>
            <a:ln w="50800" cap="flat" cmpd="sng">
              <a:solidFill>
                <a:srgbClr val="DF7023"/>
              </a:solidFill>
              <a:prstDash val="solid"/>
              <a:round/>
              <a:headEnd type="none" w="sm" len="sm"/>
              <a:tailEnd type="none" w="sm" len="sm"/>
            </a:ln>
          </p:spPr>
        </p:cxnSp>
        <p:cxnSp>
          <p:nvCxnSpPr>
            <p:cNvPr id="13" name="Google Shape;13;p2"/>
            <p:cNvCxnSpPr/>
            <p:nvPr/>
          </p:nvCxnSpPr>
          <p:spPr>
            <a:xfrm rot="10800000">
              <a:off x="3044952" y="4173532"/>
              <a:ext cx="6099048" cy="0"/>
            </a:xfrm>
            <a:prstGeom prst="straightConnector1">
              <a:avLst/>
            </a:prstGeom>
            <a:noFill/>
            <a:ln w="50800" cap="flat" cmpd="sng">
              <a:solidFill>
                <a:srgbClr val="0F787D"/>
              </a:solidFill>
              <a:prstDash val="solid"/>
              <a:round/>
              <a:headEnd type="none" w="sm" len="sm"/>
              <a:tailEnd type="none" w="sm" len="sm"/>
            </a:ln>
          </p:spPr>
        </p:cxnSp>
        <p:sp>
          <p:nvSpPr>
            <p:cNvPr id="14" name="Google Shape;14;p2"/>
            <p:cNvSpPr/>
            <p:nvPr/>
          </p:nvSpPr>
          <p:spPr>
            <a:xfrm>
              <a:off x="0" y="4200140"/>
              <a:ext cx="9144000" cy="41148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400" b="0" i="0" u="none" strike="noStrike" cap="none">
                <a:solidFill>
                  <a:schemeClr val="lt1"/>
                </a:solidFill>
                <a:latin typeface="Calibri"/>
                <a:ea typeface="Calibri"/>
                <a:cs typeface="Calibri"/>
                <a:sym typeface="Calibri"/>
              </a:endParaRPr>
            </a:p>
          </p:txBody>
        </p:sp>
      </p:grpSp>
      <p:grpSp>
        <p:nvGrpSpPr>
          <p:cNvPr id="15" name="Google Shape;15;p2"/>
          <p:cNvGrpSpPr/>
          <p:nvPr/>
        </p:nvGrpSpPr>
        <p:grpSpPr>
          <a:xfrm>
            <a:off x="0" y="12207"/>
            <a:ext cx="12192000" cy="557"/>
            <a:chOff x="0" y="12207"/>
            <a:chExt cx="9144000" cy="557"/>
          </a:xfrm>
        </p:grpSpPr>
        <p:cxnSp>
          <p:nvCxnSpPr>
            <p:cNvPr id="16" name="Google Shape;16;p2"/>
            <p:cNvCxnSpPr/>
            <p:nvPr/>
          </p:nvCxnSpPr>
          <p:spPr>
            <a:xfrm rot="10800000">
              <a:off x="0" y="12207"/>
              <a:ext cx="3044952" cy="0"/>
            </a:xfrm>
            <a:prstGeom prst="straightConnector1">
              <a:avLst/>
            </a:prstGeom>
            <a:noFill/>
            <a:ln w="50800" cap="flat" cmpd="sng">
              <a:solidFill>
                <a:srgbClr val="A5A5A5"/>
              </a:solidFill>
              <a:prstDash val="solid"/>
              <a:round/>
              <a:headEnd type="none" w="sm" len="sm"/>
              <a:tailEnd type="none" w="sm" len="sm"/>
            </a:ln>
          </p:spPr>
        </p:cxnSp>
        <p:cxnSp>
          <p:nvCxnSpPr>
            <p:cNvPr id="17" name="Google Shape;17;p2"/>
            <p:cNvCxnSpPr/>
            <p:nvPr/>
          </p:nvCxnSpPr>
          <p:spPr>
            <a:xfrm rot="10800000">
              <a:off x="3044952" y="12764"/>
              <a:ext cx="6099048" cy="0"/>
            </a:xfrm>
            <a:prstGeom prst="straightConnector1">
              <a:avLst/>
            </a:prstGeom>
            <a:noFill/>
            <a:ln w="50800" cap="flat" cmpd="sng">
              <a:solidFill>
                <a:srgbClr val="90152A"/>
              </a:solidFill>
              <a:prstDash val="solid"/>
              <a:round/>
              <a:headEnd type="none" w="sm" len="sm"/>
              <a:tailEnd type="none" w="sm" len="sm"/>
            </a:ln>
          </p:spPr>
        </p:cxnSp>
      </p:grpSp>
      <p:pic>
        <p:nvPicPr>
          <p:cNvPr id="18" name="Google Shape;18;p2" descr="top-logo.png"/>
          <p:cNvPicPr preferRelativeResize="0"/>
          <p:nvPr/>
        </p:nvPicPr>
        <p:blipFill rotWithShape="1">
          <a:blip r:embed="rId3">
            <a:alphaModFix/>
          </a:blip>
          <a:srcRect/>
          <a:stretch/>
        </p:blipFill>
        <p:spPr>
          <a:xfrm>
            <a:off x="325967" y="-6349"/>
            <a:ext cx="2298700" cy="1306365"/>
          </a:xfrm>
          <a:prstGeom prst="rect">
            <a:avLst/>
          </a:prstGeom>
          <a:noFill/>
          <a:ln>
            <a:noFill/>
          </a:ln>
        </p:spPr>
      </p:pic>
    </p:spTree>
    <p:extLst>
      <p:ext uri="{BB962C8B-B14F-4D97-AF65-F5344CB8AC3E}">
        <p14:creationId xmlns:p14="http://schemas.microsoft.com/office/powerpoint/2010/main" val="326874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userDrawn="1"/>
        </p:nvPicPr>
        <p:blipFill rotWithShape="1">
          <a:blip r:embed="rId2"/>
          <a:srcRect l="103" r="14569"/>
          <a:stretch/>
        </p:blipFill>
        <p:spPr>
          <a:xfrm>
            <a:off x="-2033456" y="0"/>
            <a:ext cx="10392405"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userDrawn="1"/>
        </p:nvPicPr>
        <p:blipFill>
          <a:blip r:embed="rId3"/>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 Date</a:t>
            </a:r>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15" name="TextBox 14">
            <a:extLst>
              <a:ext uri="{FF2B5EF4-FFF2-40B4-BE49-F238E27FC236}">
                <a16:creationId xmlns:a16="http://schemas.microsoft.com/office/drawing/2014/main" id="{7EBB0808-AF7F-629E-3160-773C1F8C9FE9}"/>
              </a:ext>
            </a:extLst>
          </p:cNvPr>
          <p:cNvSpPr txBox="1"/>
          <p:nvPr userDrawn="1"/>
        </p:nvSpPr>
        <p:spPr>
          <a:xfrm>
            <a:off x="912816" y="1325690"/>
            <a:ext cx="4215776" cy="5135445"/>
          </a:xfrm>
          <a:prstGeom prst="rect">
            <a:avLst/>
          </a:prstGeom>
          <a:noFill/>
        </p:spPr>
        <p:txBody>
          <a:bodyPr wrap="square" rtlCol="0">
            <a:spAutoFit/>
          </a:bodyPr>
          <a:lstStyle/>
          <a:p>
            <a:r>
              <a:rPr lang="en-US" b="1" dirty="0">
                <a:latin typeface="IBM Plex Sans" panose="020B0503050203000203" pitchFamily="34" charset="0"/>
              </a:rPr>
              <a:t>INSTRUCTIONS TO REPLACE IMAGE:</a:t>
            </a:r>
          </a:p>
          <a:p>
            <a:endParaRPr lang="en-US" b="1" dirty="0">
              <a:latin typeface="IBM Plex Sans" panose="020B0503050203000203" pitchFamily="34" charset="0"/>
            </a:endParaRPr>
          </a:p>
          <a:p>
            <a:pPr marL="342900" indent="-342900">
              <a:lnSpc>
                <a:spcPct val="150000"/>
              </a:lnSpc>
              <a:buFont typeface="+mj-lt"/>
              <a:buAutoNum type="arabicPeriod"/>
            </a:pPr>
            <a:r>
              <a:rPr lang="en-US" sz="1400" b="0" dirty="0">
                <a:latin typeface="IBM Plex Sans" panose="020B0503050203000203" pitchFamily="34" charset="0"/>
              </a:rPr>
              <a:t>Go to View&gt;Slide Master</a:t>
            </a:r>
          </a:p>
          <a:p>
            <a:pPr marL="342900" indent="-342900">
              <a:lnSpc>
                <a:spcPct val="150000"/>
              </a:lnSpc>
              <a:buFont typeface="+mj-lt"/>
              <a:buAutoNum type="arabicPeriod"/>
            </a:pPr>
            <a:r>
              <a:rPr lang="en-US" sz="1400" b="0" dirty="0">
                <a:latin typeface="IBM Plex Sans" panose="020B0503050203000203" pitchFamily="34" charset="0"/>
              </a:rPr>
              <a:t>Locate this layout and duplicate it</a:t>
            </a:r>
          </a:p>
          <a:p>
            <a:pPr marL="342900" indent="-342900">
              <a:lnSpc>
                <a:spcPct val="150000"/>
              </a:lnSpc>
              <a:buFont typeface="+mj-lt"/>
              <a:buAutoNum type="arabicPeriod"/>
            </a:pPr>
            <a:r>
              <a:rPr lang="en-US" sz="1400" b="0" dirty="0">
                <a:latin typeface="IBM Plex Sans" panose="020B0503050203000203" pitchFamily="34" charset="0"/>
              </a:rPr>
              <a:t>Right-click the orange circle on the far-left side of this image</a:t>
            </a:r>
          </a:p>
          <a:p>
            <a:pPr marL="342900" indent="-342900">
              <a:lnSpc>
                <a:spcPct val="150000"/>
              </a:lnSpc>
              <a:buFont typeface="+mj-lt"/>
              <a:buAutoNum type="arabicPeriod"/>
            </a:pPr>
            <a:r>
              <a:rPr lang="en-US" sz="1400" b="0" dirty="0">
                <a:latin typeface="IBM Plex Sans" panose="020B0503050203000203" pitchFamily="34" charset="0"/>
              </a:rPr>
              <a:t>Scroll to “Change Picture”</a:t>
            </a:r>
          </a:p>
          <a:p>
            <a:pPr marL="342900" indent="-342900">
              <a:lnSpc>
                <a:spcPct val="150000"/>
              </a:lnSpc>
              <a:buFont typeface="+mj-lt"/>
              <a:buAutoNum type="arabicPeriod"/>
            </a:pPr>
            <a:r>
              <a:rPr lang="en-US" sz="1400" b="0" dirty="0">
                <a:latin typeface="IBM Plex Sans" panose="020B0503050203000203" pitchFamily="34" charset="0"/>
              </a:rPr>
              <a:t>Select “From File” (note that your version of PowerPoint may use different menu language)</a:t>
            </a:r>
          </a:p>
          <a:p>
            <a:pPr marL="342900" indent="-342900">
              <a:lnSpc>
                <a:spcPct val="150000"/>
              </a:lnSpc>
              <a:buFont typeface="+mj-lt"/>
              <a:buAutoNum type="arabicPeriod"/>
            </a:pPr>
            <a:r>
              <a:rPr lang="en-US" sz="1400" b="0" dirty="0">
                <a:latin typeface="IBM Plex Sans" panose="020B0503050203000203" pitchFamily="34" charset="0"/>
              </a:rPr>
              <a:t>Select desired image</a:t>
            </a:r>
          </a:p>
          <a:p>
            <a:pPr marL="342900" indent="-342900">
              <a:lnSpc>
                <a:spcPct val="150000"/>
              </a:lnSpc>
              <a:buFont typeface="+mj-lt"/>
              <a:buAutoNum type="arabicPeriod"/>
            </a:pPr>
            <a:r>
              <a:rPr lang="en-US" sz="1400" b="0" dirty="0">
                <a:latin typeface="IBM Plex Sans" panose="020B0503050203000203" pitchFamily="34" charset="0"/>
              </a:rPr>
              <a:t>Resize and crop image as necessary</a:t>
            </a:r>
          </a:p>
          <a:p>
            <a:pPr marL="342900" indent="-342900">
              <a:lnSpc>
                <a:spcPct val="150000"/>
              </a:lnSpc>
              <a:buFont typeface="+mj-lt"/>
              <a:buAutoNum type="arabicPeriod"/>
            </a:pPr>
            <a:r>
              <a:rPr lang="en-US" sz="1400" b="0" dirty="0">
                <a:latin typeface="IBM Plex Sans" panose="020B0503050203000203" pitchFamily="34" charset="0"/>
              </a:rPr>
              <a:t>Make sure image is sent to back (right click on image)</a:t>
            </a:r>
          </a:p>
          <a:p>
            <a:pPr marL="342900" indent="-342900">
              <a:lnSpc>
                <a:spcPct val="150000"/>
              </a:lnSpc>
              <a:buFont typeface="+mj-lt"/>
              <a:buAutoNum type="arabicPeriod"/>
            </a:pPr>
            <a:r>
              <a:rPr lang="en-US" sz="1400" b="0" dirty="0">
                <a:latin typeface="IBM Plex Sans" panose="020B0503050203000203" pitchFamily="34" charset="0"/>
              </a:rPr>
              <a:t>Close slide master and insert a new slide using the new, then delete this text box from your presentation slide.</a:t>
            </a:r>
          </a:p>
        </p:txBody>
      </p:sp>
    </p:spTree>
    <p:extLst>
      <p:ext uri="{BB962C8B-B14F-4D97-AF65-F5344CB8AC3E}">
        <p14:creationId xmlns:p14="http://schemas.microsoft.com/office/powerpoint/2010/main" val="1719410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userDrawn="1"/>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dirty="0"/>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Click to edit text</a:t>
            </a:r>
          </a:p>
        </p:txBody>
      </p:sp>
    </p:spTree>
    <p:extLst>
      <p:ext uri="{BB962C8B-B14F-4D97-AF65-F5344CB8AC3E}">
        <p14:creationId xmlns:p14="http://schemas.microsoft.com/office/powerpoint/2010/main" val="3430770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070826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73731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02089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639866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endParaRPr lang="en-US" dirty="0"/>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267947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userDrawn="1"/>
        </p:nvPicPr>
        <p:blipFill>
          <a:blip r:embed="rId26"/>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dirty="0"/>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4267CD5E-26CF-4249-8540-BB1D07FD4227}" type="slidenum">
              <a:rPr lang="en-US" smtClean="0"/>
              <a:pPr/>
              <a:t>‹#›</a:t>
            </a:fld>
            <a:endParaRPr lang="en-US" dirty="0"/>
          </a:p>
        </p:txBody>
      </p:sp>
    </p:spTree>
    <p:extLst>
      <p:ext uri="{BB962C8B-B14F-4D97-AF65-F5344CB8AC3E}">
        <p14:creationId xmlns:p14="http://schemas.microsoft.com/office/powerpoint/2010/main" val="34854453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72" r:id="rId3"/>
    <p:sldLayoutId id="2147483651" r:id="rId4"/>
    <p:sldLayoutId id="2147483650" r:id="rId5"/>
    <p:sldLayoutId id="2147483662" r:id="rId6"/>
    <p:sldLayoutId id="2147483652" r:id="rId7"/>
    <p:sldLayoutId id="2147483670" r:id="rId8"/>
    <p:sldLayoutId id="2147483671" r:id="rId9"/>
    <p:sldLayoutId id="2147483665" r:id="rId10"/>
    <p:sldLayoutId id="2147483666" r:id="rId11"/>
    <p:sldLayoutId id="2147483668" r:id="rId12"/>
    <p:sldLayoutId id="2147483667" r:id="rId13"/>
    <p:sldLayoutId id="2147483664" r:id="rId14"/>
    <p:sldLayoutId id="2147483653" r:id="rId15"/>
    <p:sldLayoutId id="2147483654" r:id="rId16"/>
    <p:sldLayoutId id="2147483655" r:id="rId17"/>
    <p:sldLayoutId id="2147483663" r:id="rId18"/>
    <p:sldLayoutId id="2147483656" r:id="rId19"/>
    <p:sldLayoutId id="2147483657" r:id="rId20"/>
    <p:sldLayoutId id="2147483658" r:id="rId21"/>
    <p:sldLayoutId id="2147483659" r:id="rId22"/>
    <p:sldLayoutId id="2147483669" r:id="rId23"/>
    <p:sldLayoutId id="2147483673" r:id="rId24"/>
  </p:sldLayoutIdLst>
  <p:hf hdr="0" ftr="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4.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datasets/nelgiriyewithana/countries-of-the-world-2023" TargetMode="External"/><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1BE90-EDEE-F95B-578A-78C27F0629F2}"/>
              </a:ext>
            </a:extLst>
          </p:cNvPr>
          <p:cNvSpPr>
            <a:spLocks noGrp="1"/>
          </p:cNvSpPr>
          <p:nvPr>
            <p:ph type="ctrTitle"/>
          </p:nvPr>
        </p:nvSpPr>
        <p:spPr>
          <a:xfrm>
            <a:off x="6745238" y="2336847"/>
            <a:ext cx="5087112" cy="2564094"/>
          </a:xfrm>
        </p:spPr>
        <p:txBody>
          <a:bodyPr>
            <a:normAutofit/>
          </a:bodyPr>
          <a:lstStyle/>
          <a:p>
            <a:pPr algn="l"/>
            <a:r>
              <a:rPr lang="en-US" sz="1600" b="1" dirty="0">
                <a:latin typeface="+mn-lt"/>
              </a:rPr>
              <a:t>Project Title: </a:t>
            </a:r>
            <a:r>
              <a:rPr lang="en-US" sz="1600" kern="0" dirty="0">
                <a:effectLst/>
                <a:latin typeface="+mn-lt"/>
                <a:ea typeface="Calibri" panose="020F0502020204030204" pitchFamily="34" charset="0"/>
                <a:cs typeface="Times New Roman" panose="02020603050405020304" pitchFamily="18" charset="0"/>
              </a:rPr>
              <a:t>Analyses of Global Environmental, Healthcare Dynamics, and Socioeconomic Interdependencies</a:t>
            </a:r>
            <a:br>
              <a:rPr lang="en-US" sz="1600" kern="0" dirty="0">
                <a:effectLst/>
                <a:latin typeface="+mn-lt"/>
                <a:ea typeface="Calibri" panose="020F0502020204030204" pitchFamily="34" charset="0"/>
                <a:cs typeface="Times New Roman" panose="02020603050405020304" pitchFamily="18" charset="0"/>
              </a:rPr>
            </a:br>
            <a:br>
              <a:rPr lang="en-US" sz="1600" kern="0" dirty="0">
                <a:effectLst/>
                <a:latin typeface="+mn-lt"/>
                <a:ea typeface="Calibri" panose="020F0502020204030204" pitchFamily="34" charset="0"/>
                <a:cs typeface="Times New Roman" panose="02020603050405020304" pitchFamily="18" charset="0"/>
              </a:rPr>
            </a:br>
            <a:r>
              <a:rPr lang="en-US" sz="1600" b="1" kern="0" dirty="0">
                <a:effectLst/>
                <a:latin typeface="+mn-lt"/>
                <a:ea typeface="Calibri" panose="020F0502020204030204" pitchFamily="34" charset="0"/>
                <a:cs typeface="Times New Roman" panose="02020603050405020304" pitchFamily="18" charset="0"/>
              </a:rPr>
              <a:t>Course: </a:t>
            </a:r>
            <a:r>
              <a:rPr lang="en-US" sz="1600" kern="0" dirty="0">
                <a:effectLst/>
                <a:latin typeface="+mn-lt"/>
                <a:ea typeface="Calibri" panose="020F0502020204030204" pitchFamily="34" charset="0"/>
                <a:cs typeface="Times New Roman" panose="02020603050405020304" pitchFamily="18" charset="0"/>
              </a:rPr>
              <a:t>FA550 Data Visualization Application</a:t>
            </a:r>
            <a:br>
              <a:rPr lang="en-US" sz="1600" kern="0" dirty="0">
                <a:effectLst/>
                <a:latin typeface="+mn-lt"/>
                <a:ea typeface="Calibri" panose="020F0502020204030204" pitchFamily="34" charset="0"/>
                <a:cs typeface="Times New Roman" panose="02020603050405020304" pitchFamily="18" charset="0"/>
              </a:rPr>
            </a:br>
            <a:br>
              <a:rPr lang="en-US" sz="1600" kern="0" dirty="0">
                <a:effectLst/>
                <a:latin typeface="+mn-lt"/>
                <a:ea typeface="Calibri" panose="020F0502020204030204" pitchFamily="34" charset="0"/>
                <a:cs typeface="Times New Roman" panose="02020603050405020304" pitchFamily="18" charset="0"/>
              </a:rPr>
            </a:br>
            <a:r>
              <a:rPr lang="en-US" sz="1600" b="1" kern="0" dirty="0">
                <a:effectLst/>
                <a:latin typeface="+mn-lt"/>
                <a:ea typeface="Calibri" panose="020F0502020204030204" pitchFamily="34" charset="0"/>
                <a:cs typeface="Times New Roman" panose="02020603050405020304" pitchFamily="18" charset="0"/>
              </a:rPr>
              <a:t>Semester: </a:t>
            </a:r>
            <a:r>
              <a:rPr lang="en-US" sz="1600" kern="0" dirty="0">
                <a:effectLst/>
                <a:latin typeface="+mn-lt"/>
                <a:ea typeface="Calibri" panose="020F0502020204030204" pitchFamily="34" charset="0"/>
                <a:cs typeface="Times New Roman" panose="02020603050405020304" pitchFamily="18" charset="0"/>
              </a:rPr>
              <a:t>Fall 2023</a:t>
            </a:r>
            <a:br>
              <a:rPr lang="en-US" sz="1600" kern="0" dirty="0">
                <a:effectLst/>
                <a:latin typeface="+mj-lt"/>
                <a:ea typeface="Calibri" panose="020F0502020204030204" pitchFamily="34" charset="0"/>
                <a:cs typeface="Times New Roman" panose="02020603050405020304" pitchFamily="18" charset="0"/>
              </a:rPr>
            </a:br>
            <a:br>
              <a:rPr lang="en-US" sz="1600" kern="0" dirty="0">
                <a:effectLst/>
                <a:latin typeface="+mj-lt"/>
                <a:ea typeface="Calibri" panose="020F0502020204030204" pitchFamily="34" charset="0"/>
                <a:cs typeface="Times New Roman" panose="02020603050405020304" pitchFamily="18" charset="0"/>
              </a:rPr>
            </a:b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3200" dirty="0"/>
          </a:p>
        </p:txBody>
      </p:sp>
      <p:sp>
        <p:nvSpPr>
          <p:cNvPr id="3" name="TextBox 2">
            <a:extLst>
              <a:ext uri="{FF2B5EF4-FFF2-40B4-BE49-F238E27FC236}">
                <a16:creationId xmlns:a16="http://schemas.microsoft.com/office/drawing/2014/main" id="{7A77DADE-60F7-49A4-84C0-C25A8CED77D3}"/>
              </a:ext>
            </a:extLst>
          </p:cNvPr>
          <p:cNvSpPr txBox="1"/>
          <p:nvPr/>
        </p:nvSpPr>
        <p:spPr>
          <a:xfrm>
            <a:off x="6745238" y="4162277"/>
            <a:ext cx="4563291" cy="738664"/>
          </a:xfrm>
          <a:prstGeom prst="rect">
            <a:avLst/>
          </a:prstGeom>
          <a:noFill/>
        </p:spPr>
        <p:txBody>
          <a:bodyPr wrap="square" rtlCol="0">
            <a:spAutoFit/>
          </a:bodyPr>
          <a:lstStyle/>
          <a:p>
            <a:r>
              <a:rPr lang="en-IN" sz="1400" b="1" dirty="0">
                <a:solidFill>
                  <a:schemeClr val="bg1"/>
                </a:solidFill>
                <a:cs typeface="Times New Roman" panose="02020603050405020304" pitchFamily="18" charset="0"/>
              </a:rPr>
              <a:t>Presented by:</a:t>
            </a:r>
          </a:p>
          <a:p>
            <a:r>
              <a:rPr lang="en-IN" sz="1400" b="1" dirty="0">
                <a:solidFill>
                  <a:schemeClr val="bg1"/>
                </a:solidFill>
                <a:latin typeface="+mj-lt"/>
                <a:cs typeface="Times New Roman" panose="02020603050405020304" pitchFamily="18" charset="0"/>
              </a:rPr>
              <a:t>Name: </a:t>
            </a:r>
            <a:r>
              <a:rPr lang="en-IN" sz="1400" dirty="0">
                <a:solidFill>
                  <a:schemeClr val="bg1"/>
                </a:solidFill>
                <a:latin typeface="+mj-lt"/>
                <a:cs typeface="Times New Roman" panose="02020603050405020304" pitchFamily="18" charset="0"/>
              </a:rPr>
              <a:t>Riddhi Mahesh Dange</a:t>
            </a:r>
          </a:p>
          <a:p>
            <a:r>
              <a:rPr lang="en-IN" sz="1400" b="1" dirty="0">
                <a:solidFill>
                  <a:schemeClr val="bg1"/>
                </a:solidFill>
                <a:latin typeface="+mj-lt"/>
                <a:cs typeface="Times New Roman" panose="02020603050405020304" pitchFamily="18" charset="0"/>
              </a:rPr>
              <a:t>CWID: </a:t>
            </a:r>
            <a:r>
              <a:rPr lang="en-IN" sz="1400" dirty="0">
                <a:solidFill>
                  <a:schemeClr val="bg1"/>
                </a:solidFill>
                <a:latin typeface="+mj-lt"/>
                <a:cs typeface="Times New Roman" panose="02020603050405020304" pitchFamily="18" charset="0"/>
              </a:rPr>
              <a:t>20012299</a:t>
            </a:r>
          </a:p>
        </p:txBody>
      </p:sp>
    </p:spTree>
    <p:extLst>
      <p:ext uri="{BB962C8B-B14F-4D97-AF65-F5344CB8AC3E}">
        <p14:creationId xmlns:p14="http://schemas.microsoft.com/office/powerpoint/2010/main" val="1152465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5" name="TextBox 4">
            <a:extLst>
              <a:ext uri="{FF2B5EF4-FFF2-40B4-BE49-F238E27FC236}">
                <a16:creationId xmlns:a16="http://schemas.microsoft.com/office/drawing/2014/main" id="{63A8C796-7D21-E238-1B66-A56582A6F1DE}"/>
              </a:ext>
            </a:extLst>
          </p:cNvPr>
          <p:cNvSpPr txBox="1"/>
          <p:nvPr/>
        </p:nvSpPr>
        <p:spPr>
          <a:xfrm>
            <a:off x="2734887" y="43241"/>
            <a:ext cx="8911244" cy="1474839"/>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2000" b="1" i="0" kern="1200" dirty="0">
                <a:effectLst/>
                <a:ea typeface="+mj-ea"/>
                <a:cs typeface="+mj-cs"/>
              </a:rPr>
              <a:t>RESEARCH QUESTION 1: CORRELATION OF FORESTED AREA AND GDP IN  R</a:t>
            </a:r>
          </a:p>
        </p:txBody>
      </p:sp>
      <p:pic>
        <p:nvPicPr>
          <p:cNvPr id="3" name="Picture 2" descr="A screen shot of a graph&#10;&#10;Description automatically generated">
            <a:extLst>
              <a:ext uri="{FF2B5EF4-FFF2-40B4-BE49-F238E27FC236}">
                <a16:creationId xmlns:a16="http://schemas.microsoft.com/office/drawing/2014/main" id="{9E24C25C-CB26-7D46-53AD-0E862D604489}"/>
              </a:ext>
            </a:extLst>
          </p:cNvPr>
          <p:cNvPicPr>
            <a:picLocks noChangeAspect="1"/>
          </p:cNvPicPr>
          <p:nvPr/>
        </p:nvPicPr>
        <p:blipFill>
          <a:blip r:embed="rId3"/>
          <a:stretch>
            <a:fillRect/>
          </a:stretch>
        </p:blipFill>
        <p:spPr>
          <a:xfrm>
            <a:off x="2177935" y="1197033"/>
            <a:ext cx="7406421" cy="4443852"/>
          </a:xfrm>
          <a:prstGeom prst="rect">
            <a:avLst/>
          </a:prstGeom>
        </p:spPr>
      </p:pic>
    </p:spTree>
    <p:extLst>
      <p:ext uri="{BB962C8B-B14F-4D97-AF65-F5344CB8AC3E}">
        <p14:creationId xmlns:p14="http://schemas.microsoft.com/office/powerpoint/2010/main" val="987555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5" name="TextBox 4">
            <a:extLst>
              <a:ext uri="{FF2B5EF4-FFF2-40B4-BE49-F238E27FC236}">
                <a16:creationId xmlns:a16="http://schemas.microsoft.com/office/drawing/2014/main" id="{63A8C796-7D21-E238-1B66-A56582A6F1DE}"/>
              </a:ext>
            </a:extLst>
          </p:cNvPr>
          <p:cNvSpPr txBox="1"/>
          <p:nvPr/>
        </p:nvSpPr>
        <p:spPr>
          <a:xfrm>
            <a:off x="2601885" y="43241"/>
            <a:ext cx="9590116" cy="1474839"/>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2000" b="1" i="0" kern="1200" dirty="0">
                <a:effectLst/>
                <a:ea typeface="+mj-ea"/>
                <a:cs typeface="+mj-cs"/>
              </a:rPr>
              <a:t>RESEARCH QUESTION 2: IMPACT OF FERTILITY RATE ON ECONOMIC FACTORS IN TABLEAU</a:t>
            </a:r>
          </a:p>
        </p:txBody>
      </p:sp>
      <p:pic>
        <p:nvPicPr>
          <p:cNvPr id="3" name="Picture 2" descr="A screenshot of a graph&#10;&#10;Description automatically generated">
            <a:extLst>
              <a:ext uri="{FF2B5EF4-FFF2-40B4-BE49-F238E27FC236}">
                <a16:creationId xmlns:a16="http://schemas.microsoft.com/office/drawing/2014/main" id="{397C8A80-185D-32C0-045F-1231666B2B35}"/>
              </a:ext>
            </a:extLst>
          </p:cNvPr>
          <p:cNvPicPr>
            <a:picLocks noChangeAspect="1"/>
          </p:cNvPicPr>
          <p:nvPr/>
        </p:nvPicPr>
        <p:blipFill>
          <a:blip r:embed="rId3"/>
          <a:stretch>
            <a:fillRect/>
          </a:stretch>
        </p:blipFill>
        <p:spPr>
          <a:xfrm>
            <a:off x="2772545" y="1082154"/>
            <a:ext cx="6406766" cy="5108952"/>
          </a:xfrm>
          <a:prstGeom prst="rect">
            <a:avLst/>
          </a:prstGeom>
        </p:spPr>
      </p:pic>
    </p:spTree>
    <p:extLst>
      <p:ext uri="{BB962C8B-B14F-4D97-AF65-F5344CB8AC3E}">
        <p14:creationId xmlns:p14="http://schemas.microsoft.com/office/powerpoint/2010/main" val="2574310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5" name="TextBox 4">
            <a:extLst>
              <a:ext uri="{FF2B5EF4-FFF2-40B4-BE49-F238E27FC236}">
                <a16:creationId xmlns:a16="http://schemas.microsoft.com/office/drawing/2014/main" id="{63A8C796-7D21-E238-1B66-A56582A6F1DE}"/>
              </a:ext>
            </a:extLst>
          </p:cNvPr>
          <p:cNvSpPr txBox="1"/>
          <p:nvPr/>
        </p:nvSpPr>
        <p:spPr>
          <a:xfrm>
            <a:off x="2618509" y="43241"/>
            <a:ext cx="9069186" cy="1474839"/>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2000" b="1" i="0" kern="1200" dirty="0">
                <a:effectLst/>
                <a:ea typeface="+mj-ea"/>
                <a:cs typeface="+mj-cs"/>
              </a:rPr>
              <a:t>RESEARCH QUESTION 2: </a:t>
            </a:r>
            <a:r>
              <a:rPr lang="en-US" sz="2000" b="1" dirty="0">
                <a:ea typeface="+mj-ea"/>
                <a:cs typeface="+mj-cs"/>
              </a:rPr>
              <a:t>IMPACT OF FERTILITY RATE ON ECONOMIC FACTORS IN </a:t>
            </a:r>
            <a:r>
              <a:rPr lang="en-US" sz="2000" b="1" i="0" kern="1200" dirty="0">
                <a:effectLst/>
                <a:ea typeface="+mj-ea"/>
                <a:cs typeface="+mj-cs"/>
              </a:rPr>
              <a:t>R</a:t>
            </a:r>
          </a:p>
        </p:txBody>
      </p:sp>
      <p:pic>
        <p:nvPicPr>
          <p:cNvPr id="4" name="Picture 3" descr="A diagram of a number of black dots&#10;&#10;Description automatically generated">
            <a:extLst>
              <a:ext uri="{FF2B5EF4-FFF2-40B4-BE49-F238E27FC236}">
                <a16:creationId xmlns:a16="http://schemas.microsoft.com/office/drawing/2014/main" id="{1EF9C714-175D-9EB4-53CF-47693B714977}"/>
              </a:ext>
            </a:extLst>
          </p:cNvPr>
          <p:cNvPicPr>
            <a:picLocks noChangeAspect="1"/>
          </p:cNvPicPr>
          <p:nvPr/>
        </p:nvPicPr>
        <p:blipFill>
          <a:blip r:embed="rId3"/>
          <a:stretch>
            <a:fillRect/>
          </a:stretch>
        </p:blipFill>
        <p:spPr>
          <a:xfrm>
            <a:off x="1694411" y="2151427"/>
            <a:ext cx="3737956" cy="2242773"/>
          </a:xfrm>
          <a:prstGeom prst="rect">
            <a:avLst/>
          </a:prstGeom>
        </p:spPr>
      </p:pic>
      <p:pic>
        <p:nvPicPr>
          <p:cNvPr id="7" name="Picture 6" descr="A diagram of a graph&#10;&#10;Description automatically generated">
            <a:extLst>
              <a:ext uri="{FF2B5EF4-FFF2-40B4-BE49-F238E27FC236}">
                <a16:creationId xmlns:a16="http://schemas.microsoft.com/office/drawing/2014/main" id="{DA02B138-A374-5C26-58C8-65E9C40C7227}"/>
              </a:ext>
            </a:extLst>
          </p:cNvPr>
          <p:cNvPicPr>
            <a:picLocks noChangeAspect="1"/>
          </p:cNvPicPr>
          <p:nvPr/>
        </p:nvPicPr>
        <p:blipFill>
          <a:blip r:embed="rId4"/>
          <a:stretch>
            <a:fillRect/>
          </a:stretch>
        </p:blipFill>
        <p:spPr>
          <a:xfrm>
            <a:off x="6635297" y="2114125"/>
            <a:ext cx="3862292" cy="2317375"/>
          </a:xfrm>
          <a:prstGeom prst="rect">
            <a:avLst/>
          </a:prstGeom>
        </p:spPr>
      </p:pic>
    </p:spTree>
    <p:extLst>
      <p:ext uri="{BB962C8B-B14F-4D97-AF65-F5344CB8AC3E}">
        <p14:creationId xmlns:p14="http://schemas.microsoft.com/office/powerpoint/2010/main" val="903418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5" name="TextBox 4">
            <a:extLst>
              <a:ext uri="{FF2B5EF4-FFF2-40B4-BE49-F238E27FC236}">
                <a16:creationId xmlns:a16="http://schemas.microsoft.com/office/drawing/2014/main" id="{63A8C796-7D21-E238-1B66-A56582A6F1DE}"/>
              </a:ext>
            </a:extLst>
          </p:cNvPr>
          <p:cNvSpPr txBox="1"/>
          <p:nvPr/>
        </p:nvSpPr>
        <p:spPr>
          <a:xfrm>
            <a:off x="2618509" y="43241"/>
            <a:ext cx="9684327" cy="1474839"/>
          </a:xfrm>
          <a:prstGeom prst="rect">
            <a:avLst/>
          </a:prstGeom>
        </p:spPr>
        <p:txBody>
          <a:bodyPr vert="horz" lIns="91440" tIns="45720" rIns="91440" bIns="45720" rtlCol="0" anchor="ctr">
            <a:noAutofit/>
          </a:bodyPr>
          <a:lstStyle/>
          <a:p>
            <a:pPr algn="ctr">
              <a:lnSpc>
                <a:spcPct val="90000"/>
              </a:lnSpc>
              <a:spcBef>
                <a:spcPct val="0"/>
              </a:spcBef>
              <a:spcAft>
                <a:spcPts val="600"/>
              </a:spcAft>
            </a:pPr>
            <a:r>
              <a:rPr lang="en-US" sz="2000" b="1" i="0" kern="1200" dirty="0">
                <a:effectLst/>
                <a:ea typeface="+mj-ea"/>
                <a:cs typeface="+mj-cs"/>
              </a:rPr>
              <a:t>RESEARCH QUESTION 3 : </a:t>
            </a:r>
            <a:r>
              <a:rPr lang="en-US" sz="2000" b="1" dirty="0">
                <a:ea typeface="+mj-ea"/>
                <a:cs typeface="+mj-cs"/>
              </a:rPr>
              <a:t>RELATIONSHIP BETWEEN COUNTRY’S CO2 EMISSIONS AND LIFE EXPECTANCY IN </a:t>
            </a:r>
            <a:r>
              <a:rPr lang="en-US" sz="2000" b="1" i="0" kern="1200" dirty="0">
                <a:effectLst/>
                <a:ea typeface="+mj-ea"/>
                <a:cs typeface="+mj-cs"/>
              </a:rPr>
              <a:t>TABLEAU</a:t>
            </a:r>
          </a:p>
        </p:txBody>
      </p:sp>
      <p:pic>
        <p:nvPicPr>
          <p:cNvPr id="4" name="Picture 3" descr="A screenshot of a graph&#10;&#10;Description automatically generated">
            <a:extLst>
              <a:ext uri="{FF2B5EF4-FFF2-40B4-BE49-F238E27FC236}">
                <a16:creationId xmlns:a16="http://schemas.microsoft.com/office/drawing/2014/main" id="{E2797E99-CDF9-8F58-4A50-6BB2352A7BBE}"/>
              </a:ext>
            </a:extLst>
          </p:cNvPr>
          <p:cNvPicPr>
            <a:picLocks noChangeAspect="1"/>
          </p:cNvPicPr>
          <p:nvPr/>
        </p:nvPicPr>
        <p:blipFill>
          <a:blip r:embed="rId3"/>
          <a:stretch>
            <a:fillRect/>
          </a:stretch>
        </p:blipFill>
        <p:spPr>
          <a:xfrm>
            <a:off x="2944493" y="1168946"/>
            <a:ext cx="5920628" cy="4783398"/>
          </a:xfrm>
          <a:prstGeom prst="rect">
            <a:avLst/>
          </a:prstGeom>
        </p:spPr>
      </p:pic>
    </p:spTree>
    <p:extLst>
      <p:ext uri="{BB962C8B-B14F-4D97-AF65-F5344CB8AC3E}">
        <p14:creationId xmlns:p14="http://schemas.microsoft.com/office/powerpoint/2010/main" val="2461073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5" name="TextBox 4">
            <a:extLst>
              <a:ext uri="{FF2B5EF4-FFF2-40B4-BE49-F238E27FC236}">
                <a16:creationId xmlns:a16="http://schemas.microsoft.com/office/drawing/2014/main" id="{63A8C796-7D21-E238-1B66-A56582A6F1DE}"/>
              </a:ext>
            </a:extLst>
          </p:cNvPr>
          <p:cNvSpPr txBox="1"/>
          <p:nvPr/>
        </p:nvSpPr>
        <p:spPr>
          <a:xfrm>
            <a:off x="2651761" y="234434"/>
            <a:ext cx="9540239" cy="1474839"/>
          </a:xfrm>
          <a:prstGeom prst="rect">
            <a:avLst/>
          </a:prstGeom>
        </p:spPr>
        <p:txBody>
          <a:bodyPr vert="horz" lIns="91440" tIns="45720" rIns="91440" bIns="45720" rtlCol="0" anchor="ctr">
            <a:noAutofit/>
          </a:bodyPr>
          <a:lstStyle/>
          <a:p>
            <a:pPr algn="ctr">
              <a:lnSpc>
                <a:spcPct val="90000"/>
              </a:lnSpc>
              <a:spcBef>
                <a:spcPct val="0"/>
              </a:spcBef>
              <a:spcAft>
                <a:spcPts val="600"/>
              </a:spcAft>
            </a:pPr>
            <a:r>
              <a:rPr lang="en-US" sz="2000" b="1" i="0" kern="1200" dirty="0">
                <a:effectLst/>
                <a:ea typeface="+mj-ea"/>
                <a:cs typeface="+mj-cs"/>
              </a:rPr>
              <a:t>RESEARCH QUESTION 3 : </a:t>
            </a:r>
            <a:r>
              <a:rPr lang="en-US" sz="2000" b="1" dirty="0">
                <a:ea typeface="+mj-ea"/>
                <a:cs typeface="+mj-cs"/>
              </a:rPr>
              <a:t>RELATIONSHIP BETWEEN COUNTRY’S CO2 EMISSIONS AND LIFE EXPECTANCY IN R</a:t>
            </a:r>
            <a:endParaRPr lang="en-US" sz="2000" b="1" i="0" kern="1200" dirty="0">
              <a:effectLst/>
              <a:ea typeface="+mj-ea"/>
              <a:cs typeface="+mj-cs"/>
            </a:endParaRPr>
          </a:p>
          <a:p>
            <a:pPr algn="ctr">
              <a:lnSpc>
                <a:spcPct val="90000"/>
              </a:lnSpc>
              <a:spcBef>
                <a:spcPct val="0"/>
              </a:spcBef>
              <a:spcAft>
                <a:spcPts val="600"/>
              </a:spcAft>
            </a:pPr>
            <a:endParaRPr lang="en-US" sz="3200" b="1" i="0" kern="1200" dirty="0">
              <a:effectLst/>
              <a:ea typeface="+mj-ea"/>
              <a:cs typeface="+mj-cs"/>
            </a:endParaRPr>
          </a:p>
        </p:txBody>
      </p:sp>
      <p:pic>
        <p:nvPicPr>
          <p:cNvPr id="3" name="Picture 2" descr="A graph showing the amount of carbon dioxide emissions&#10;&#10;Description automatically generated">
            <a:extLst>
              <a:ext uri="{FF2B5EF4-FFF2-40B4-BE49-F238E27FC236}">
                <a16:creationId xmlns:a16="http://schemas.microsoft.com/office/drawing/2014/main" id="{C7B40A3D-7771-219A-241C-CD62540903BB}"/>
              </a:ext>
            </a:extLst>
          </p:cNvPr>
          <p:cNvPicPr>
            <a:picLocks noChangeAspect="1"/>
          </p:cNvPicPr>
          <p:nvPr/>
        </p:nvPicPr>
        <p:blipFill>
          <a:blip r:embed="rId3"/>
          <a:stretch>
            <a:fillRect/>
          </a:stretch>
        </p:blipFill>
        <p:spPr>
          <a:xfrm>
            <a:off x="519953" y="1518079"/>
            <a:ext cx="5396751" cy="3238051"/>
          </a:xfrm>
          <a:prstGeom prst="rect">
            <a:avLst/>
          </a:prstGeom>
        </p:spPr>
      </p:pic>
      <p:pic>
        <p:nvPicPr>
          <p:cNvPr id="7" name="Picture 6" descr="A graph of a graph of health care infrastructure&#10;&#10;Description automatically generated with medium confidence">
            <a:extLst>
              <a:ext uri="{FF2B5EF4-FFF2-40B4-BE49-F238E27FC236}">
                <a16:creationId xmlns:a16="http://schemas.microsoft.com/office/drawing/2014/main" id="{EBC6BE35-A8E3-6565-32FE-6E6C1CAE95D9}"/>
              </a:ext>
            </a:extLst>
          </p:cNvPr>
          <p:cNvPicPr>
            <a:picLocks noChangeAspect="1"/>
          </p:cNvPicPr>
          <p:nvPr/>
        </p:nvPicPr>
        <p:blipFill>
          <a:blip r:embed="rId4"/>
          <a:stretch>
            <a:fillRect/>
          </a:stretch>
        </p:blipFill>
        <p:spPr>
          <a:xfrm>
            <a:off x="5907741" y="1518080"/>
            <a:ext cx="5396753" cy="3238052"/>
          </a:xfrm>
          <a:prstGeom prst="rect">
            <a:avLst/>
          </a:prstGeom>
        </p:spPr>
      </p:pic>
    </p:spTree>
    <p:extLst>
      <p:ext uri="{BB962C8B-B14F-4D97-AF65-F5344CB8AC3E}">
        <p14:creationId xmlns:p14="http://schemas.microsoft.com/office/powerpoint/2010/main" val="222836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5" name="TextBox 4">
            <a:extLst>
              <a:ext uri="{FF2B5EF4-FFF2-40B4-BE49-F238E27FC236}">
                <a16:creationId xmlns:a16="http://schemas.microsoft.com/office/drawing/2014/main" id="{63A8C796-7D21-E238-1B66-A56582A6F1DE}"/>
              </a:ext>
            </a:extLst>
          </p:cNvPr>
          <p:cNvSpPr txBox="1"/>
          <p:nvPr/>
        </p:nvSpPr>
        <p:spPr>
          <a:xfrm>
            <a:off x="2576945" y="43241"/>
            <a:ext cx="9700953" cy="1474839"/>
          </a:xfrm>
          <a:prstGeom prst="rect">
            <a:avLst/>
          </a:prstGeom>
        </p:spPr>
        <p:txBody>
          <a:bodyPr vert="horz" lIns="91440" tIns="45720" rIns="91440" bIns="45720" rtlCol="0" anchor="ctr">
            <a:noAutofit/>
          </a:bodyPr>
          <a:lstStyle/>
          <a:p>
            <a:pPr algn="ctr">
              <a:lnSpc>
                <a:spcPct val="90000"/>
              </a:lnSpc>
              <a:spcBef>
                <a:spcPct val="0"/>
              </a:spcBef>
              <a:spcAft>
                <a:spcPts val="600"/>
              </a:spcAft>
            </a:pPr>
            <a:r>
              <a:rPr lang="en-US" sz="2000" b="1" i="0" kern="1200" dirty="0">
                <a:effectLst/>
                <a:ea typeface="+mj-ea"/>
                <a:cs typeface="+mj-cs"/>
              </a:rPr>
              <a:t>RESEARCH QUESTION 4 : </a:t>
            </a:r>
            <a:r>
              <a:rPr lang="en-US" sz="2000" b="1" dirty="0">
                <a:ea typeface="+mj-ea"/>
                <a:cs typeface="+mj-cs"/>
              </a:rPr>
              <a:t>EFFECT OF HEALTHCARE EXPENDITURE ON LIFE EXPECTANCY IN </a:t>
            </a:r>
            <a:r>
              <a:rPr lang="en-US" sz="2000" b="1" i="0" kern="1200" dirty="0">
                <a:effectLst/>
                <a:ea typeface="+mj-ea"/>
                <a:cs typeface="+mj-cs"/>
              </a:rPr>
              <a:t>TABLEAU</a:t>
            </a:r>
          </a:p>
        </p:txBody>
      </p:sp>
      <p:pic>
        <p:nvPicPr>
          <p:cNvPr id="4" name="Picture 3" descr="A screenshot of a graph&#10;&#10;Description automatically generated">
            <a:extLst>
              <a:ext uri="{FF2B5EF4-FFF2-40B4-BE49-F238E27FC236}">
                <a16:creationId xmlns:a16="http://schemas.microsoft.com/office/drawing/2014/main" id="{0FEBEEA9-9F22-38F9-B7D8-DD8B4559D32F}"/>
              </a:ext>
            </a:extLst>
          </p:cNvPr>
          <p:cNvPicPr>
            <a:picLocks noChangeAspect="1"/>
          </p:cNvPicPr>
          <p:nvPr/>
        </p:nvPicPr>
        <p:blipFill>
          <a:blip r:embed="rId3"/>
          <a:stretch>
            <a:fillRect/>
          </a:stretch>
        </p:blipFill>
        <p:spPr>
          <a:xfrm>
            <a:off x="4016606" y="1432406"/>
            <a:ext cx="5296528" cy="4312122"/>
          </a:xfrm>
          <a:prstGeom prst="rect">
            <a:avLst/>
          </a:prstGeom>
        </p:spPr>
      </p:pic>
    </p:spTree>
    <p:extLst>
      <p:ext uri="{BB962C8B-B14F-4D97-AF65-F5344CB8AC3E}">
        <p14:creationId xmlns:p14="http://schemas.microsoft.com/office/powerpoint/2010/main" val="473474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5" name="TextBox 4">
            <a:extLst>
              <a:ext uri="{FF2B5EF4-FFF2-40B4-BE49-F238E27FC236}">
                <a16:creationId xmlns:a16="http://schemas.microsoft.com/office/drawing/2014/main" id="{63A8C796-7D21-E238-1B66-A56582A6F1DE}"/>
              </a:ext>
            </a:extLst>
          </p:cNvPr>
          <p:cNvSpPr txBox="1"/>
          <p:nvPr/>
        </p:nvSpPr>
        <p:spPr>
          <a:xfrm>
            <a:off x="2668385" y="43241"/>
            <a:ext cx="9410008" cy="1474839"/>
          </a:xfrm>
          <a:prstGeom prst="rect">
            <a:avLst/>
          </a:prstGeom>
        </p:spPr>
        <p:txBody>
          <a:bodyPr vert="horz" lIns="91440" tIns="45720" rIns="91440" bIns="45720" rtlCol="0" anchor="ctr">
            <a:noAutofit/>
          </a:bodyPr>
          <a:lstStyle/>
          <a:p>
            <a:pPr algn="ctr">
              <a:lnSpc>
                <a:spcPct val="90000"/>
              </a:lnSpc>
              <a:spcBef>
                <a:spcPct val="0"/>
              </a:spcBef>
              <a:spcAft>
                <a:spcPts val="600"/>
              </a:spcAft>
            </a:pPr>
            <a:r>
              <a:rPr lang="en-US" sz="2000" b="1" i="0" kern="1200" dirty="0">
                <a:effectLst/>
                <a:ea typeface="+mj-ea"/>
                <a:cs typeface="+mj-cs"/>
              </a:rPr>
              <a:t>RESEARCH QUESTION 4 : </a:t>
            </a:r>
            <a:r>
              <a:rPr lang="en-US" sz="2000" b="1" dirty="0">
                <a:ea typeface="+mj-ea"/>
                <a:cs typeface="+mj-cs"/>
              </a:rPr>
              <a:t>EFFECT OF HEALTHCARE EXPENDITURE ON LIFE EXPECTANCY IN R</a:t>
            </a:r>
            <a:endParaRPr lang="en-US" sz="2000" b="1" i="0" kern="1200" dirty="0">
              <a:effectLst/>
              <a:ea typeface="+mj-ea"/>
              <a:cs typeface="+mj-cs"/>
            </a:endParaRPr>
          </a:p>
        </p:txBody>
      </p:sp>
      <p:pic>
        <p:nvPicPr>
          <p:cNvPr id="3" name="Picture 2" descr="A graph showing a number of black dots&#10;&#10;Description automatically generated">
            <a:extLst>
              <a:ext uri="{FF2B5EF4-FFF2-40B4-BE49-F238E27FC236}">
                <a16:creationId xmlns:a16="http://schemas.microsoft.com/office/drawing/2014/main" id="{EEF5AD9A-DFC0-43BB-86E7-4086682CE138}"/>
              </a:ext>
            </a:extLst>
          </p:cNvPr>
          <p:cNvPicPr>
            <a:picLocks noChangeAspect="1"/>
          </p:cNvPicPr>
          <p:nvPr/>
        </p:nvPicPr>
        <p:blipFill>
          <a:blip r:embed="rId3"/>
          <a:stretch>
            <a:fillRect/>
          </a:stretch>
        </p:blipFill>
        <p:spPr>
          <a:xfrm>
            <a:off x="1552035" y="1079706"/>
            <a:ext cx="4224416" cy="2534650"/>
          </a:xfrm>
          <a:prstGeom prst="rect">
            <a:avLst/>
          </a:prstGeom>
        </p:spPr>
      </p:pic>
      <p:pic>
        <p:nvPicPr>
          <p:cNvPr id="7" name="Picture 6" descr="A graph showing a number of people&#10;&#10;Description automatically generated with medium confidence">
            <a:extLst>
              <a:ext uri="{FF2B5EF4-FFF2-40B4-BE49-F238E27FC236}">
                <a16:creationId xmlns:a16="http://schemas.microsoft.com/office/drawing/2014/main" id="{4E9A83FF-F286-7994-30C1-780B33B20972}"/>
              </a:ext>
            </a:extLst>
          </p:cNvPr>
          <p:cNvPicPr>
            <a:picLocks noChangeAspect="1"/>
          </p:cNvPicPr>
          <p:nvPr/>
        </p:nvPicPr>
        <p:blipFill>
          <a:blip r:embed="rId4"/>
          <a:stretch>
            <a:fillRect/>
          </a:stretch>
        </p:blipFill>
        <p:spPr>
          <a:xfrm>
            <a:off x="6589059" y="1230284"/>
            <a:ext cx="3973453" cy="2384072"/>
          </a:xfrm>
          <a:prstGeom prst="rect">
            <a:avLst/>
          </a:prstGeom>
        </p:spPr>
      </p:pic>
      <p:pic>
        <p:nvPicPr>
          <p:cNvPr id="9" name="Picture 8" descr="A close-up of a graph&#10;&#10;Description automatically generated">
            <a:extLst>
              <a:ext uri="{FF2B5EF4-FFF2-40B4-BE49-F238E27FC236}">
                <a16:creationId xmlns:a16="http://schemas.microsoft.com/office/drawing/2014/main" id="{78C2BD28-17EB-D191-3DE2-41FD9AB34393}"/>
              </a:ext>
            </a:extLst>
          </p:cNvPr>
          <p:cNvPicPr>
            <a:picLocks noChangeAspect="1"/>
          </p:cNvPicPr>
          <p:nvPr/>
        </p:nvPicPr>
        <p:blipFill>
          <a:blip r:embed="rId5"/>
          <a:stretch>
            <a:fillRect/>
          </a:stretch>
        </p:blipFill>
        <p:spPr>
          <a:xfrm>
            <a:off x="3787137" y="3755883"/>
            <a:ext cx="4224417" cy="2534650"/>
          </a:xfrm>
          <a:prstGeom prst="rect">
            <a:avLst/>
          </a:prstGeom>
        </p:spPr>
      </p:pic>
    </p:spTree>
    <p:extLst>
      <p:ext uri="{BB962C8B-B14F-4D97-AF65-F5344CB8AC3E}">
        <p14:creationId xmlns:p14="http://schemas.microsoft.com/office/powerpoint/2010/main" val="2702043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5" name="TextBox 4">
            <a:extLst>
              <a:ext uri="{FF2B5EF4-FFF2-40B4-BE49-F238E27FC236}">
                <a16:creationId xmlns:a16="http://schemas.microsoft.com/office/drawing/2014/main" id="{63A8C796-7D21-E238-1B66-A56582A6F1DE}"/>
              </a:ext>
            </a:extLst>
          </p:cNvPr>
          <p:cNvSpPr txBox="1"/>
          <p:nvPr/>
        </p:nvSpPr>
        <p:spPr>
          <a:xfrm>
            <a:off x="2809703" y="43241"/>
            <a:ext cx="9301942" cy="1474839"/>
          </a:xfrm>
          <a:prstGeom prst="rect">
            <a:avLst/>
          </a:prstGeom>
        </p:spPr>
        <p:txBody>
          <a:bodyPr vert="horz" lIns="91440" tIns="45720" rIns="91440" bIns="45720" rtlCol="0" anchor="ctr">
            <a:noAutofit/>
          </a:bodyPr>
          <a:lstStyle/>
          <a:p>
            <a:pPr algn="ctr">
              <a:lnSpc>
                <a:spcPct val="90000"/>
              </a:lnSpc>
              <a:spcBef>
                <a:spcPct val="0"/>
              </a:spcBef>
              <a:spcAft>
                <a:spcPts val="600"/>
              </a:spcAft>
            </a:pPr>
            <a:r>
              <a:rPr lang="en-US" sz="2000" b="1" i="0" kern="1200" dirty="0">
                <a:effectLst/>
                <a:ea typeface="+mj-ea"/>
                <a:cs typeface="+mj-cs"/>
              </a:rPr>
              <a:t>RESEARCH QUESTION 5: RELATIONSHIP BETWEEN EDUCATION LEVELS AND ECONOMIC GROWTH IN TABLEAU</a:t>
            </a:r>
          </a:p>
        </p:txBody>
      </p:sp>
      <p:pic>
        <p:nvPicPr>
          <p:cNvPr id="4" name="Picture 3" descr="A screenshot of a graph&#10;&#10;Description automatically generated">
            <a:extLst>
              <a:ext uri="{FF2B5EF4-FFF2-40B4-BE49-F238E27FC236}">
                <a16:creationId xmlns:a16="http://schemas.microsoft.com/office/drawing/2014/main" id="{B10F87E1-2E5C-927D-AAFD-E6C023195003}"/>
              </a:ext>
            </a:extLst>
          </p:cNvPr>
          <p:cNvPicPr>
            <a:picLocks noChangeAspect="1"/>
          </p:cNvPicPr>
          <p:nvPr/>
        </p:nvPicPr>
        <p:blipFill>
          <a:blip r:embed="rId3"/>
          <a:stretch>
            <a:fillRect/>
          </a:stretch>
        </p:blipFill>
        <p:spPr>
          <a:xfrm>
            <a:off x="3580522" y="1218916"/>
            <a:ext cx="5651929" cy="4585419"/>
          </a:xfrm>
          <a:prstGeom prst="rect">
            <a:avLst/>
          </a:prstGeom>
        </p:spPr>
      </p:pic>
    </p:spTree>
    <p:extLst>
      <p:ext uri="{BB962C8B-B14F-4D97-AF65-F5344CB8AC3E}">
        <p14:creationId xmlns:p14="http://schemas.microsoft.com/office/powerpoint/2010/main" val="1595487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5" name="TextBox 4">
            <a:extLst>
              <a:ext uri="{FF2B5EF4-FFF2-40B4-BE49-F238E27FC236}">
                <a16:creationId xmlns:a16="http://schemas.microsoft.com/office/drawing/2014/main" id="{63A8C796-7D21-E238-1B66-A56582A6F1DE}"/>
              </a:ext>
            </a:extLst>
          </p:cNvPr>
          <p:cNvSpPr txBox="1"/>
          <p:nvPr/>
        </p:nvSpPr>
        <p:spPr>
          <a:xfrm>
            <a:off x="2668385" y="43241"/>
            <a:ext cx="9434946" cy="1474839"/>
          </a:xfrm>
          <a:prstGeom prst="rect">
            <a:avLst/>
          </a:prstGeom>
        </p:spPr>
        <p:txBody>
          <a:bodyPr vert="horz" lIns="91440" tIns="45720" rIns="91440" bIns="45720" rtlCol="0" anchor="ctr">
            <a:noAutofit/>
          </a:bodyPr>
          <a:lstStyle/>
          <a:p>
            <a:pPr algn="ctr">
              <a:lnSpc>
                <a:spcPct val="90000"/>
              </a:lnSpc>
              <a:spcBef>
                <a:spcPct val="0"/>
              </a:spcBef>
              <a:spcAft>
                <a:spcPts val="600"/>
              </a:spcAft>
            </a:pPr>
            <a:r>
              <a:rPr lang="en-US" sz="2000" b="1" i="0" kern="1200" dirty="0">
                <a:effectLst/>
                <a:ea typeface="+mj-ea"/>
                <a:cs typeface="+mj-cs"/>
              </a:rPr>
              <a:t>RESEARCH QUESTION 5: RELATIONSHIP BETWEEN EDUCATION LEVELS AND ECONOMIC GROWTH IN R</a:t>
            </a:r>
          </a:p>
        </p:txBody>
      </p:sp>
      <p:pic>
        <p:nvPicPr>
          <p:cNvPr id="3" name="Picture 2" descr="A screen shot of a graph&#10;&#10;Description automatically generated">
            <a:extLst>
              <a:ext uri="{FF2B5EF4-FFF2-40B4-BE49-F238E27FC236}">
                <a16:creationId xmlns:a16="http://schemas.microsoft.com/office/drawing/2014/main" id="{DDB78227-DCD5-F6A7-F8A8-E573F3456C69}"/>
              </a:ext>
            </a:extLst>
          </p:cNvPr>
          <p:cNvPicPr>
            <a:picLocks noChangeAspect="1"/>
          </p:cNvPicPr>
          <p:nvPr/>
        </p:nvPicPr>
        <p:blipFill>
          <a:blip r:embed="rId3"/>
          <a:stretch>
            <a:fillRect/>
          </a:stretch>
        </p:blipFill>
        <p:spPr>
          <a:xfrm>
            <a:off x="3236260" y="1948386"/>
            <a:ext cx="5504329" cy="3302597"/>
          </a:xfrm>
          <a:prstGeom prst="rect">
            <a:avLst/>
          </a:prstGeom>
        </p:spPr>
      </p:pic>
    </p:spTree>
    <p:extLst>
      <p:ext uri="{BB962C8B-B14F-4D97-AF65-F5344CB8AC3E}">
        <p14:creationId xmlns:p14="http://schemas.microsoft.com/office/powerpoint/2010/main" val="959082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5" name="TextBox 4">
            <a:extLst>
              <a:ext uri="{FF2B5EF4-FFF2-40B4-BE49-F238E27FC236}">
                <a16:creationId xmlns:a16="http://schemas.microsoft.com/office/drawing/2014/main" id="{63A8C796-7D21-E238-1B66-A56582A6F1DE}"/>
              </a:ext>
            </a:extLst>
          </p:cNvPr>
          <p:cNvSpPr txBox="1"/>
          <p:nvPr/>
        </p:nvSpPr>
        <p:spPr>
          <a:xfrm>
            <a:off x="2643447" y="43241"/>
            <a:ext cx="9548553" cy="1474839"/>
          </a:xfrm>
          <a:prstGeom prst="rect">
            <a:avLst/>
          </a:prstGeom>
        </p:spPr>
        <p:txBody>
          <a:bodyPr vert="horz" lIns="91440" tIns="45720" rIns="91440" bIns="45720" rtlCol="0" anchor="ctr">
            <a:noAutofit/>
          </a:bodyPr>
          <a:lstStyle/>
          <a:p>
            <a:pPr algn="ctr">
              <a:lnSpc>
                <a:spcPct val="90000"/>
              </a:lnSpc>
              <a:spcBef>
                <a:spcPct val="0"/>
              </a:spcBef>
              <a:spcAft>
                <a:spcPts val="600"/>
              </a:spcAft>
            </a:pPr>
            <a:r>
              <a:rPr lang="en-US" sz="2000" b="1" i="0" kern="1200" dirty="0">
                <a:effectLst/>
                <a:ea typeface="+mj-ea"/>
                <a:cs typeface="+mj-cs"/>
              </a:rPr>
              <a:t>RESEARCH QUESTION 6: FACTORS AFFECTING CLEAN ENERGY ADPTION IN TABLEAU</a:t>
            </a:r>
          </a:p>
        </p:txBody>
      </p:sp>
      <p:pic>
        <p:nvPicPr>
          <p:cNvPr id="4" name="Picture 3" descr="A screenshot of a computer screen&#10;&#10;Description automatically generated">
            <a:extLst>
              <a:ext uri="{FF2B5EF4-FFF2-40B4-BE49-F238E27FC236}">
                <a16:creationId xmlns:a16="http://schemas.microsoft.com/office/drawing/2014/main" id="{630DA92C-44D6-39FE-7E66-5FC8A3027FDD}"/>
              </a:ext>
            </a:extLst>
          </p:cNvPr>
          <p:cNvPicPr>
            <a:picLocks noChangeAspect="1"/>
          </p:cNvPicPr>
          <p:nvPr/>
        </p:nvPicPr>
        <p:blipFill>
          <a:blip r:embed="rId3"/>
          <a:stretch>
            <a:fillRect/>
          </a:stretch>
        </p:blipFill>
        <p:spPr>
          <a:xfrm>
            <a:off x="2928789" y="1023981"/>
            <a:ext cx="5949885" cy="4810037"/>
          </a:xfrm>
          <a:prstGeom prst="rect">
            <a:avLst/>
          </a:prstGeom>
        </p:spPr>
      </p:pic>
    </p:spTree>
    <p:extLst>
      <p:ext uri="{BB962C8B-B14F-4D97-AF65-F5344CB8AC3E}">
        <p14:creationId xmlns:p14="http://schemas.microsoft.com/office/powerpoint/2010/main" val="3883744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4" name="TextBox 3">
            <a:extLst>
              <a:ext uri="{FF2B5EF4-FFF2-40B4-BE49-F238E27FC236}">
                <a16:creationId xmlns:a16="http://schemas.microsoft.com/office/drawing/2014/main" id="{AB0079FB-96F3-4E01-92A4-5DC8D44D985B}"/>
              </a:ext>
            </a:extLst>
          </p:cNvPr>
          <p:cNvSpPr txBox="1"/>
          <p:nvPr/>
        </p:nvSpPr>
        <p:spPr>
          <a:xfrm>
            <a:off x="534324" y="1372544"/>
            <a:ext cx="10918883" cy="4520202"/>
          </a:xfrm>
          <a:prstGeom prst="rect">
            <a:avLst/>
          </a:prstGeom>
        </p:spPr>
        <p:txBody>
          <a:bodyPr vert="horz" lIns="91440" tIns="45720" rIns="91440" bIns="45720" rtlCol="0">
            <a:noAutofit/>
          </a:bodyPr>
          <a:lstStyle/>
          <a:p>
            <a:pPr algn="just"/>
            <a:br>
              <a:rPr lang="en-US" sz="1400" dirty="0">
                <a:effectLst/>
              </a:rPr>
            </a:br>
            <a:r>
              <a:rPr lang="en-US" sz="1400" dirty="0">
                <a:effectLst/>
              </a:rPr>
              <a:t>In today's interconnected world, it is crucial to understand the complex relationships between environmental factors, socioeconomic indicators, and educational dynamics. This research project aims to explore these interdependencies using a data-driven approach to unravel the intricacies of global development. The project focuses on interconnected themes: the environment, demographics, healthcare, and education. By examining the correlation between forested area, fertility rates, CO2 emissions, and economic indicators, we aim to shed light on the complex factors that shape the trajectory of nations. Additionally, our study investigates the profound link between education and income inequality, providing insights into how educational levels and government policies affect wealth distribution within societies. The project's multidimensional approach seeks to analyze these phenomena individually and identify overarching patterns that govern the global socio-environmental and economic landscape. Through rigorous data analysis, dynamic visualizations, and a synthesis of findings from global databases, this project aims to contribute valuable insights to the discussion on sustainable development. By exploring environmental sustainability, demographic transitions, and educational imperatives, the project seeks to illuminate pathways toward a more equitable and informed global future. </a:t>
            </a:r>
          </a:p>
          <a:p>
            <a:pPr algn="just">
              <a:spcAft>
                <a:spcPts val="600"/>
              </a:spcAft>
            </a:pPr>
            <a:endParaRPr lang="en-US" sz="1400" dirty="0"/>
          </a:p>
        </p:txBody>
      </p:sp>
      <p:sp>
        <p:nvSpPr>
          <p:cNvPr id="6" name="TextBox 5">
            <a:extLst>
              <a:ext uri="{FF2B5EF4-FFF2-40B4-BE49-F238E27FC236}">
                <a16:creationId xmlns:a16="http://schemas.microsoft.com/office/drawing/2014/main" id="{FDC2EF0A-03A3-DD5E-CB55-BB7DE5B9C299}"/>
              </a:ext>
            </a:extLst>
          </p:cNvPr>
          <p:cNvSpPr txBox="1"/>
          <p:nvPr/>
        </p:nvSpPr>
        <p:spPr>
          <a:xfrm>
            <a:off x="4219691" y="414846"/>
            <a:ext cx="2879379" cy="584775"/>
          </a:xfrm>
          <a:prstGeom prst="rect">
            <a:avLst/>
          </a:prstGeom>
          <a:noFill/>
        </p:spPr>
        <p:txBody>
          <a:bodyPr wrap="square">
            <a:spAutoFit/>
          </a:bodyPr>
          <a:lstStyle/>
          <a:p>
            <a:pPr algn="l"/>
            <a:r>
              <a:rPr lang="en-US" sz="3200" b="1" i="0" dirty="0">
                <a:effectLst/>
              </a:rPr>
              <a:t>INTRO</a:t>
            </a:r>
            <a:r>
              <a:rPr lang="en-US" sz="3200" b="1" dirty="0"/>
              <a:t>DUCTION</a:t>
            </a:r>
          </a:p>
        </p:txBody>
      </p:sp>
    </p:spTree>
    <p:extLst>
      <p:ext uri="{BB962C8B-B14F-4D97-AF65-F5344CB8AC3E}">
        <p14:creationId xmlns:p14="http://schemas.microsoft.com/office/powerpoint/2010/main" val="4191314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5" name="TextBox 4">
            <a:extLst>
              <a:ext uri="{FF2B5EF4-FFF2-40B4-BE49-F238E27FC236}">
                <a16:creationId xmlns:a16="http://schemas.microsoft.com/office/drawing/2014/main" id="{63A8C796-7D21-E238-1B66-A56582A6F1DE}"/>
              </a:ext>
            </a:extLst>
          </p:cNvPr>
          <p:cNvSpPr txBox="1"/>
          <p:nvPr/>
        </p:nvSpPr>
        <p:spPr>
          <a:xfrm>
            <a:off x="1983047" y="44997"/>
            <a:ext cx="9548553" cy="1474839"/>
          </a:xfrm>
          <a:prstGeom prst="rect">
            <a:avLst/>
          </a:prstGeom>
        </p:spPr>
        <p:txBody>
          <a:bodyPr vert="horz" lIns="91440" tIns="45720" rIns="91440" bIns="45720" rtlCol="0" anchor="ctr">
            <a:noAutofit/>
          </a:bodyPr>
          <a:lstStyle/>
          <a:p>
            <a:pPr algn="ctr">
              <a:lnSpc>
                <a:spcPct val="90000"/>
              </a:lnSpc>
              <a:spcBef>
                <a:spcPct val="0"/>
              </a:spcBef>
              <a:spcAft>
                <a:spcPts val="600"/>
              </a:spcAft>
            </a:pPr>
            <a:r>
              <a:rPr lang="en-US" sz="2000" b="1" i="0" kern="1200" dirty="0">
                <a:effectLst/>
                <a:ea typeface="+mj-ea"/>
                <a:cs typeface="+mj-cs"/>
              </a:rPr>
              <a:t>RESEARCH QUESTION 6: FACTORS AFFECTING CLEAN ENERGY ADPTION IN R</a:t>
            </a:r>
          </a:p>
        </p:txBody>
      </p:sp>
      <p:pic>
        <p:nvPicPr>
          <p:cNvPr id="7" name="Picture 6" descr="A graph of a number of colored bars&#10;&#10;Description automatically generated with medium confidence">
            <a:extLst>
              <a:ext uri="{FF2B5EF4-FFF2-40B4-BE49-F238E27FC236}">
                <a16:creationId xmlns:a16="http://schemas.microsoft.com/office/drawing/2014/main" id="{A63FFA73-3AA3-1DCA-167C-A19B04FB9707}"/>
              </a:ext>
            </a:extLst>
          </p:cNvPr>
          <p:cNvPicPr>
            <a:picLocks noChangeAspect="1"/>
          </p:cNvPicPr>
          <p:nvPr/>
        </p:nvPicPr>
        <p:blipFill>
          <a:blip r:embed="rId3"/>
          <a:stretch>
            <a:fillRect/>
          </a:stretch>
        </p:blipFill>
        <p:spPr>
          <a:xfrm>
            <a:off x="3726873" y="1519836"/>
            <a:ext cx="5791200" cy="3474720"/>
          </a:xfrm>
          <a:prstGeom prst="rect">
            <a:avLst/>
          </a:prstGeom>
        </p:spPr>
      </p:pic>
    </p:spTree>
    <p:extLst>
      <p:ext uri="{BB962C8B-B14F-4D97-AF65-F5344CB8AC3E}">
        <p14:creationId xmlns:p14="http://schemas.microsoft.com/office/powerpoint/2010/main" val="1807129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5" name="TextBox 4">
            <a:extLst>
              <a:ext uri="{FF2B5EF4-FFF2-40B4-BE49-F238E27FC236}">
                <a16:creationId xmlns:a16="http://schemas.microsoft.com/office/drawing/2014/main" id="{63A8C796-7D21-E238-1B66-A56582A6F1DE}"/>
              </a:ext>
            </a:extLst>
          </p:cNvPr>
          <p:cNvSpPr txBox="1"/>
          <p:nvPr/>
        </p:nvSpPr>
        <p:spPr>
          <a:xfrm>
            <a:off x="2452255" y="49874"/>
            <a:ext cx="6489469" cy="1474839"/>
          </a:xfrm>
          <a:prstGeom prst="rect">
            <a:avLst/>
          </a:prstGeom>
        </p:spPr>
        <p:txBody>
          <a:bodyPr vert="horz" lIns="91440" tIns="45720" rIns="91440" bIns="45720" rtlCol="0" anchor="ctr">
            <a:noAutofit/>
          </a:bodyPr>
          <a:lstStyle/>
          <a:p>
            <a:pPr algn="ctr">
              <a:lnSpc>
                <a:spcPct val="90000"/>
              </a:lnSpc>
              <a:spcBef>
                <a:spcPct val="0"/>
              </a:spcBef>
              <a:spcAft>
                <a:spcPts val="600"/>
              </a:spcAft>
            </a:pPr>
            <a:r>
              <a:rPr lang="en-US" sz="3200" b="1" i="0" kern="1200" dirty="0">
                <a:effectLst/>
                <a:ea typeface="+mj-ea"/>
                <a:cs typeface="+mj-cs"/>
              </a:rPr>
              <a:t>CONCLUSION</a:t>
            </a:r>
          </a:p>
        </p:txBody>
      </p:sp>
      <p:sp>
        <p:nvSpPr>
          <p:cNvPr id="4" name="TextBox 3">
            <a:extLst>
              <a:ext uri="{FF2B5EF4-FFF2-40B4-BE49-F238E27FC236}">
                <a16:creationId xmlns:a16="http://schemas.microsoft.com/office/drawing/2014/main" id="{17BA0D79-1135-0FE8-E628-7F3C0DFD02BC}"/>
              </a:ext>
            </a:extLst>
          </p:cNvPr>
          <p:cNvSpPr txBox="1"/>
          <p:nvPr/>
        </p:nvSpPr>
        <p:spPr>
          <a:xfrm>
            <a:off x="592974" y="1842323"/>
            <a:ext cx="11006051" cy="2225225"/>
          </a:xfrm>
          <a:prstGeom prst="rect">
            <a:avLst/>
          </a:prstGeom>
          <a:noFill/>
        </p:spPr>
        <p:txBody>
          <a:bodyPr wrap="square">
            <a:spAutoFit/>
          </a:bodyPr>
          <a:lstStyle/>
          <a:p>
            <a:pPr algn="just">
              <a:lnSpc>
                <a:spcPct val="90000"/>
              </a:lnSpc>
              <a:spcBef>
                <a:spcPct val="0"/>
              </a:spcBef>
              <a:spcAft>
                <a:spcPts val="600"/>
              </a:spcAft>
            </a:pPr>
            <a:r>
              <a:rPr lang="en-US" sz="1400" i="0" kern="1200" dirty="0">
                <a:effectLst/>
                <a:ea typeface="+mj-ea"/>
                <a:cs typeface="+mj-cs"/>
              </a:rPr>
              <a:t>In summary, our exploration into the intricate tapestry of global development has brought to light the nuanced connections between environmental factors, socioeconomic indicators, and educational dynamics. Utilizing a data-driven methodology, we dissected the complexities steering the paths of nations, with a particular focus on interconnected themes like the environment, demographics, healthcare, and education. Our investigation into the correlations among forested areas, fertility rates, CO2 emissions, and economic indicators uncovered a rich web of interdependencies. Through this unraveling process, valuable insights were gained, providing a deeper understanding of the forces influencing the global socio-environmental and economic landscape. Delving further, our study delved into the profound connection between education and income inequality, offering nuanced perspectives on how educational levels and governmental policies shape wealth distribution within societies. This exploration into educational dynamics not only enhances our comprehension but also underscores the crucial role education plays in forging equitable and thriving societies. The multidimensional approach adopted in this project, encompassing thorough data analysis, dynamic visualizations, and the synthesis of global databases, has made a significant contribution to the discourse on sustainable development. By shedding light on environmental sustainability, demographic transitions, and educational imperatives, we aim to catalyze informed discussions and decision-making on a global scale.</a:t>
            </a:r>
          </a:p>
        </p:txBody>
      </p:sp>
      <p:sp>
        <p:nvSpPr>
          <p:cNvPr id="6" name="TextBox 5">
            <a:extLst>
              <a:ext uri="{FF2B5EF4-FFF2-40B4-BE49-F238E27FC236}">
                <a16:creationId xmlns:a16="http://schemas.microsoft.com/office/drawing/2014/main" id="{35F2FF81-250C-AA6D-1A17-CF8C615E18E4}"/>
              </a:ext>
            </a:extLst>
          </p:cNvPr>
          <p:cNvSpPr txBox="1"/>
          <p:nvPr/>
        </p:nvSpPr>
        <p:spPr>
          <a:xfrm>
            <a:off x="7705898" y="781396"/>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96AB4F3C-274D-F64F-BD5A-8F07348866CF}"/>
              </a:ext>
            </a:extLst>
          </p:cNvPr>
          <p:cNvSpPr txBox="1"/>
          <p:nvPr/>
        </p:nvSpPr>
        <p:spPr>
          <a:xfrm>
            <a:off x="6425738" y="781396"/>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4D488172-8139-FAC6-68E0-8F8CBDEF297D}"/>
              </a:ext>
            </a:extLst>
          </p:cNvPr>
          <p:cNvSpPr txBox="1"/>
          <p:nvPr/>
        </p:nvSpPr>
        <p:spPr>
          <a:xfrm>
            <a:off x="5328458" y="222781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97463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8253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4" name="TextBox 3">
            <a:extLst>
              <a:ext uri="{FF2B5EF4-FFF2-40B4-BE49-F238E27FC236}">
                <a16:creationId xmlns:a16="http://schemas.microsoft.com/office/drawing/2014/main" id="{AB0079FB-96F3-4E01-92A4-5DC8D44D985B}"/>
              </a:ext>
            </a:extLst>
          </p:cNvPr>
          <p:cNvSpPr txBox="1"/>
          <p:nvPr/>
        </p:nvSpPr>
        <p:spPr>
          <a:xfrm>
            <a:off x="492760" y="1729991"/>
            <a:ext cx="10918883" cy="4520202"/>
          </a:xfrm>
          <a:prstGeom prst="rect">
            <a:avLst/>
          </a:prstGeom>
        </p:spPr>
        <p:txBody>
          <a:bodyPr vert="horz" lIns="91440" tIns="45720" rIns="91440" bIns="45720" rtlCol="0">
            <a:noAutofit/>
          </a:bodyPr>
          <a:lstStyle/>
          <a:p>
            <a:pPr>
              <a:spcAft>
                <a:spcPts val="600"/>
              </a:spcAft>
              <a:buFontTx/>
              <a:buAutoNum type="arabicPeriod"/>
            </a:pPr>
            <a:r>
              <a:rPr lang="en-US" sz="1400" kern="100" dirty="0">
                <a:solidFill>
                  <a:srgbClr val="000000"/>
                </a:solidFill>
                <a:effectLst/>
                <a:ea typeface="Calibri" panose="020F0502020204030204" pitchFamily="34" charset="0"/>
                <a:cs typeface="Times New Roman" panose="02020603050405020304" pitchFamily="18" charset="0"/>
              </a:rPr>
              <a:t> How does the percentage of forested area correlate with a country's GDP?</a:t>
            </a:r>
            <a:br>
              <a:rPr lang="en-US" sz="1400" kern="100" dirty="0">
                <a:solidFill>
                  <a:srgbClr val="000000"/>
                </a:solidFill>
                <a:effectLst/>
                <a:ea typeface="Calibri" panose="020F0502020204030204" pitchFamily="34" charset="0"/>
                <a:cs typeface="Times New Roman" panose="02020603050405020304" pitchFamily="18" charset="0"/>
              </a:rPr>
            </a:br>
            <a:endParaRPr lang="en-US" sz="1400" kern="100" dirty="0">
              <a:effectLst/>
              <a:ea typeface="Calibri" panose="020F0502020204030204" pitchFamily="34" charset="0"/>
              <a:cs typeface="Times New Roman" panose="02020603050405020304" pitchFamily="18" charset="0"/>
            </a:endParaRPr>
          </a:p>
          <a:p>
            <a:pPr>
              <a:spcAft>
                <a:spcPts val="600"/>
              </a:spcAft>
              <a:buFontTx/>
              <a:buAutoNum type="arabicPeriod"/>
            </a:pPr>
            <a:r>
              <a:rPr lang="en-US" sz="1400" kern="100" dirty="0">
                <a:solidFill>
                  <a:srgbClr val="000000"/>
                </a:solidFill>
                <a:effectLst/>
                <a:ea typeface="Calibri" panose="020F0502020204030204" pitchFamily="34" charset="0"/>
                <a:cs typeface="Times New Roman" panose="02020603050405020304" pitchFamily="18" charset="0"/>
              </a:rPr>
              <a:t> What impact does the fertility rate have on a country's economic indicators, specifically GDP and CPI?</a:t>
            </a:r>
            <a:br>
              <a:rPr lang="en-US" sz="1400" kern="100" dirty="0">
                <a:solidFill>
                  <a:srgbClr val="000000"/>
                </a:solidFill>
                <a:effectLst/>
                <a:ea typeface="Calibri" panose="020F0502020204030204" pitchFamily="34" charset="0"/>
                <a:cs typeface="Times New Roman" panose="02020603050405020304" pitchFamily="18" charset="0"/>
              </a:rPr>
            </a:br>
            <a:endParaRPr lang="en-US" sz="1400" kern="100" dirty="0">
              <a:effectLst/>
              <a:ea typeface="Calibri" panose="020F0502020204030204" pitchFamily="34" charset="0"/>
              <a:cs typeface="Times New Roman" panose="02020603050405020304" pitchFamily="18" charset="0"/>
            </a:endParaRPr>
          </a:p>
          <a:p>
            <a:pPr>
              <a:spcAft>
                <a:spcPts val="600"/>
              </a:spcAft>
              <a:buFontTx/>
              <a:buAutoNum type="arabicPeriod"/>
            </a:pPr>
            <a:r>
              <a:rPr lang="en-US" sz="1400" kern="100" dirty="0">
                <a:solidFill>
                  <a:srgbClr val="000000"/>
                </a:solidFill>
                <a:effectLst/>
                <a:ea typeface="Calibri" panose="020F0502020204030204" pitchFamily="34" charset="0"/>
                <a:cs typeface="Times New Roman" panose="02020603050405020304" pitchFamily="18" charset="0"/>
              </a:rPr>
              <a:t> What is the relationship between a country's CO2 emissions and the life expectancy of its population, and how have environmental policies influenced this connection?</a:t>
            </a:r>
            <a:br>
              <a:rPr lang="en-US" sz="1400" kern="100" dirty="0">
                <a:solidFill>
                  <a:srgbClr val="000000"/>
                </a:solidFill>
                <a:effectLst/>
                <a:ea typeface="Calibri" panose="020F0502020204030204" pitchFamily="34" charset="0"/>
                <a:cs typeface="Times New Roman" panose="02020603050405020304" pitchFamily="18" charset="0"/>
              </a:rPr>
            </a:br>
            <a:endParaRPr lang="en-US" sz="1400" kern="100" dirty="0">
              <a:effectLst/>
              <a:ea typeface="Calibri" panose="020F0502020204030204" pitchFamily="34" charset="0"/>
              <a:cs typeface="Times New Roman" panose="02020603050405020304" pitchFamily="18" charset="0"/>
            </a:endParaRPr>
          </a:p>
          <a:p>
            <a:pPr>
              <a:spcAft>
                <a:spcPts val="600"/>
              </a:spcAft>
              <a:buFontTx/>
              <a:buAutoNum type="arabicPeriod"/>
            </a:pPr>
            <a:r>
              <a:rPr lang="en-US" sz="1400" kern="0" dirty="0">
                <a:solidFill>
                  <a:srgbClr val="000000"/>
                </a:solidFill>
                <a:effectLst/>
                <a:ea typeface="Calibri" panose="020F0502020204030204" pitchFamily="34" charset="0"/>
                <a:cs typeface="Times New Roman" panose="02020603050405020304" pitchFamily="18" charset="0"/>
              </a:rPr>
              <a:t> How does different levels of healthcare expenditure affect life expectancy across countries?</a:t>
            </a:r>
            <a:br>
              <a:rPr lang="en-US" sz="1400" kern="0" dirty="0">
                <a:solidFill>
                  <a:srgbClr val="000000"/>
                </a:solidFill>
                <a:effectLst/>
                <a:ea typeface="Calibri" panose="020F0502020204030204" pitchFamily="34" charset="0"/>
                <a:cs typeface="Times New Roman" panose="02020603050405020304" pitchFamily="18" charset="0"/>
              </a:rPr>
            </a:br>
            <a:endParaRPr lang="en-US" sz="1400" kern="100" dirty="0">
              <a:effectLst/>
              <a:ea typeface="Calibri" panose="020F0502020204030204" pitchFamily="34" charset="0"/>
              <a:cs typeface="Times New Roman" panose="02020603050405020304" pitchFamily="18" charset="0"/>
            </a:endParaRPr>
          </a:p>
          <a:p>
            <a:pPr>
              <a:spcAft>
                <a:spcPts val="600"/>
              </a:spcAft>
              <a:buFontTx/>
              <a:buAutoNum type="arabicPeriod"/>
            </a:pPr>
            <a:r>
              <a:rPr lang="en-US" sz="1400" kern="0" dirty="0">
                <a:solidFill>
                  <a:srgbClr val="000000"/>
                </a:solidFill>
                <a:effectLst/>
                <a:ea typeface="Calibri" panose="020F0502020204030204" pitchFamily="34" charset="0"/>
                <a:cs typeface="Times New Roman" panose="02020603050405020304" pitchFamily="18" charset="0"/>
              </a:rPr>
              <a:t> What is the relationship between education levels and economic growth?</a:t>
            </a:r>
            <a:br>
              <a:rPr lang="en-US" sz="1400" kern="0" dirty="0">
                <a:solidFill>
                  <a:srgbClr val="000000"/>
                </a:solidFill>
                <a:effectLst/>
                <a:ea typeface="Calibri" panose="020F0502020204030204" pitchFamily="34" charset="0"/>
                <a:cs typeface="Times New Roman" panose="02020603050405020304" pitchFamily="18" charset="0"/>
              </a:rPr>
            </a:br>
            <a:endParaRPr lang="en-US" sz="1400" kern="100" dirty="0">
              <a:effectLst/>
              <a:ea typeface="Calibri" panose="020F0502020204030204" pitchFamily="34" charset="0"/>
              <a:cs typeface="Times New Roman" panose="02020603050405020304" pitchFamily="18" charset="0"/>
            </a:endParaRPr>
          </a:p>
          <a:p>
            <a:pPr>
              <a:spcAft>
                <a:spcPts val="600"/>
              </a:spcAft>
              <a:buFontTx/>
              <a:buAutoNum type="arabicPeriod"/>
            </a:pPr>
            <a:r>
              <a:rPr lang="en-US" sz="1400" kern="0" dirty="0">
                <a:solidFill>
                  <a:srgbClr val="000000"/>
                </a:solidFill>
                <a:effectLst/>
                <a:ea typeface="Calibri" panose="020F0502020204030204" pitchFamily="34" charset="0"/>
                <a:cs typeface="Times New Roman" panose="02020603050405020304" pitchFamily="18" charset="0"/>
              </a:rPr>
              <a:t> What factors influence the adoption of clean energy technologies and the reduction of CO2 emissions across countries?</a:t>
            </a:r>
            <a:endParaRPr lang="en-US" sz="1400" kern="100" dirty="0">
              <a:effectLst/>
              <a:ea typeface="Calibri" panose="020F0502020204030204" pitchFamily="34" charset="0"/>
              <a:cs typeface="Times New Roman" panose="02020603050405020304" pitchFamily="18" charset="0"/>
            </a:endParaRPr>
          </a:p>
          <a:p>
            <a:pPr algn="just">
              <a:spcAft>
                <a:spcPts val="600"/>
              </a:spcAft>
            </a:pPr>
            <a:endParaRPr lang="en-US" sz="1400" dirty="0"/>
          </a:p>
        </p:txBody>
      </p:sp>
      <p:sp>
        <p:nvSpPr>
          <p:cNvPr id="6" name="TextBox 5">
            <a:extLst>
              <a:ext uri="{FF2B5EF4-FFF2-40B4-BE49-F238E27FC236}">
                <a16:creationId xmlns:a16="http://schemas.microsoft.com/office/drawing/2014/main" id="{FDC2EF0A-03A3-DD5E-CB55-BB7DE5B9C299}"/>
              </a:ext>
            </a:extLst>
          </p:cNvPr>
          <p:cNvSpPr txBox="1"/>
          <p:nvPr/>
        </p:nvSpPr>
        <p:spPr>
          <a:xfrm>
            <a:off x="4311131" y="381594"/>
            <a:ext cx="4093036" cy="584775"/>
          </a:xfrm>
          <a:prstGeom prst="rect">
            <a:avLst/>
          </a:prstGeom>
          <a:noFill/>
        </p:spPr>
        <p:txBody>
          <a:bodyPr wrap="square">
            <a:spAutoFit/>
          </a:bodyPr>
          <a:lstStyle/>
          <a:p>
            <a:pPr algn="l"/>
            <a:r>
              <a:rPr lang="en-US" sz="3200" b="1" dirty="0"/>
              <a:t>Research</a:t>
            </a:r>
            <a:r>
              <a:rPr lang="en-US" sz="3200" b="1" i="0" dirty="0">
                <a:effectLst/>
              </a:rPr>
              <a:t> Questions</a:t>
            </a:r>
          </a:p>
        </p:txBody>
      </p:sp>
    </p:spTree>
    <p:extLst>
      <p:ext uri="{BB962C8B-B14F-4D97-AF65-F5344CB8AC3E}">
        <p14:creationId xmlns:p14="http://schemas.microsoft.com/office/powerpoint/2010/main" val="2256865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5" name="TextBox 4">
            <a:extLst>
              <a:ext uri="{FF2B5EF4-FFF2-40B4-BE49-F238E27FC236}">
                <a16:creationId xmlns:a16="http://schemas.microsoft.com/office/drawing/2014/main" id="{63A8C796-7D21-E238-1B66-A56582A6F1DE}"/>
              </a:ext>
            </a:extLst>
          </p:cNvPr>
          <p:cNvSpPr txBox="1"/>
          <p:nvPr/>
        </p:nvSpPr>
        <p:spPr>
          <a:xfrm>
            <a:off x="4109079" y="701463"/>
            <a:ext cx="3561124" cy="992777"/>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3200" b="1" i="0" kern="1200" dirty="0">
                <a:effectLst/>
                <a:ea typeface="+mj-ea"/>
                <a:cs typeface="+mj-cs"/>
              </a:rPr>
              <a:t>Visualization Tools</a:t>
            </a:r>
          </a:p>
        </p:txBody>
      </p:sp>
      <p:sp>
        <p:nvSpPr>
          <p:cNvPr id="2" name="TextBox 1">
            <a:extLst>
              <a:ext uri="{FF2B5EF4-FFF2-40B4-BE49-F238E27FC236}">
                <a16:creationId xmlns:a16="http://schemas.microsoft.com/office/drawing/2014/main" id="{589F4E9B-1A95-2091-9992-B3E7D59703F8}"/>
              </a:ext>
            </a:extLst>
          </p:cNvPr>
          <p:cNvSpPr txBox="1"/>
          <p:nvPr/>
        </p:nvSpPr>
        <p:spPr>
          <a:xfrm>
            <a:off x="527902" y="2168066"/>
            <a:ext cx="11436883" cy="2185214"/>
          </a:xfrm>
          <a:prstGeom prst="rect">
            <a:avLst/>
          </a:prstGeom>
          <a:noFill/>
        </p:spPr>
        <p:txBody>
          <a:bodyPr wrap="square" rtlCol="0">
            <a:spAutoFit/>
          </a:bodyPr>
          <a:lstStyle/>
          <a:p>
            <a:pPr algn="l"/>
            <a:r>
              <a:rPr lang="en-US" sz="1400" dirty="0">
                <a:solidFill>
                  <a:srgbClr val="000000"/>
                </a:solidFill>
                <a:effectLst/>
                <a:ea typeface="Calibri" panose="020F0502020204030204" pitchFamily="34" charset="0"/>
              </a:rPr>
              <a:t>I have chosen to harness the dynamic visualization capabilities and ease of creating interactive dashboards in Tableau for my project. In parallel, I will employ R for its robust statistical analysis and custom visualization capabilities.</a:t>
            </a:r>
            <a:r>
              <a:rPr lang="en-US" sz="1400" dirty="0">
                <a:effectLst/>
              </a:rPr>
              <a:t> </a:t>
            </a:r>
            <a:br>
              <a:rPr lang="en-US" sz="1400" b="0" i="0" dirty="0">
                <a:effectLst/>
              </a:rPr>
            </a:br>
            <a:r>
              <a:rPr lang="en-US" sz="1400" b="0" i="0" dirty="0">
                <a:effectLst/>
              </a:rPr>
              <a:t>       </a:t>
            </a:r>
            <a:br>
              <a:rPr lang="en-US" sz="1400" b="0" i="0" dirty="0">
                <a:effectLst/>
              </a:rPr>
            </a:br>
            <a:r>
              <a:rPr lang="en-US" sz="1400" b="1" i="0" dirty="0">
                <a:effectLst/>
              </a:rPr>
              <a:t>Tableau for Dynamic Exploration:</a:t>
            </a:r>
            <a:r>
              <a:rPr lang="en-US" sz="1400" b="1" dirty="0"/>
              <a:t> </a:t>
            </a:r>
            <a:r>
              <a:rPr lang="en-US" sz="1400" b="0" i="0" dirty="0">
                <a:effectLst/>
              </a:rPr>
              <a:t>Utilize Tableau for dynamic scatter plots, grouped bar charts, bubble plots, scatter plots with color variation, and clustered bar charts. Leverage its user-friendly interface for interactive exploration.</a:t>
            </a:r>
            <a:br>
              <a:rPr lang="en-US" sz="1400" b="0" i="0" dirty="0">
                <a:effectLst/>
              </a:rPr>
            </a:br>
            <a:br>
              <a:rPr lang="en-US" sz="1400" b="0" i="0" dirty="0">
                <a:effectLst/>
              </a:rPr>
            </a:br>
            <a:r>
              <a:rPr lang="en-US" sz="1400" b="1" i="0" dirty="0">
                <a:effectLst/>
              </a:rPr>
              <a:t>R for In-Depth Analysis:</a:t>
            </a:r>
            <a:r>
              <a:rPr lang="en-US" sz="1400" b="1" dirty="0"/>
              <a:t> </a:t>
            </a:r>
            <a:r>
              <a:rPr lang="en-US" sz="1400" b="0" i="0" dirty="0">
                <a:effectLst/>
              </a:rPr>
              <a:t>Employ ggplot2 in R for detailed scatter plots, box plots, line charts, stacked bar charts and bubble charts analysis. R's statistical capabilities provide insights into correlations and relationships.</a:t>
            </a:r>
          </a:p>
          <a:p>
            <a:pPr lvl="1"/>
            <a:endParaRPr lang="en-IN" sz="24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729560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5" name="TextBox 4">
            <a:extLst>
              <a:ext uri="{FF2B5EF4-FFF2-40B4-BE49-F238E27FC236}">
                <a16:creationId xmlns:a16="http://schemas.microsoft.com/office/drawing/2014/main" id="{63A8C796-7D21-E238-1B66-A56582A6F1DE}"/>
              </a:ext>
            </a:extLst>
          </p:cNvPr>
          <p:cNvSpPr txBox="1"/>
          <p:nvPr/>
        </p:nvSpPr>
        <p:spPr>
          <a:xfrm>
            <a:off x="3396374" y="202699"/>
            <a:ext cx="5666688" cy="992777"/>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3200" b="1" i="0" kern="1200" dirty="0">
                <a:effectLst/>
                <a:ea typeface="+mj-ea"/>
                <a:cs typeface="+mj-cs"/>
              </a:rPr>
              <a:t>Visualization </a:t>
            </a:r>
            <a:r>
              <a:rPr lang="en-US" sz="3200" b="1" dirty="0">
                <a:ea typeface="+mj-ea"/>
                <a:cs typeface="+mj-cs"/>
              </a:rPr>
              <a:t>Methods</a:t>
            </a:r>
          </a:p>
        </p:txBody>
      </p:sp>
      <p:sp>
        <p:nvSpPr>
          <p:cNvPr id="2" name="TextBox 1">
            <a:extLst>
              <a:ext uri="{FF2B5EF4-FFF2-40B4-BE49-F238E27FC236}">
                <a16:creationId xmlns:a16="http://schemas.microsoft.com/office/drawing/2014/main" id="{589F4E9B-1A95-2091-9992-B3E7D59703F8}"/>
              </a:ext>
            </a:extLst>
          </p:cNvPr>
          <p:cNvSpPr txBox="1"/>
          <p:nvPr/>
        </p:nvSpPr>
        <p:spPr>
          <a:xfrm>
            <a:off x="1101683" y="1598743"/>
            <a:ext cx="11436883" cy="4555093"/>
          </a:xfrm>
          <a:prstGeom prst="rect">
            <a:avLst/>
          </a:prstGeom>
          <a:noFill/>
        </p:spPr>
        <p:txBody>
          <a:bodyPr wrap="square" rtlCol="0">
            <a:spAutoFit/>
          </a:bodyPr>
          <a:lstStyle/>
          <a:p>
            <a:pPr algn="l"/>
            <a:r>
              <a:rPr lang="en-US" sz="1400" b="1" i="0" dirty="0">
                <a:solidFill>
                  <a:srgbClr val="374151"/>
                </a:solidFill>
                <a:effectLst/>
              </a:rPr>
              <a:t>R Code Visualizations:</a:t>
            </a:r>
            <a:br>
              <a:rPr lang="en-US" sz="1400" b="1" i="0" dirty="0">
                <a:solidFill>
                  <a:srgbClr val="374151"/>
                </a:solidFill>
                <a:effectLst/>
              </a:rPr>
            </a:br>
            <a:endParaRPr lang="en-US" sz="1400" b="0" i="0" dirty="0">
              <a:solidFill>
                <a:srgbClr val="374151"/>
              </a:solidFill>
              <a:effectLst/>
            </a:endParaRPr>
          </a:p>
          <a:p>
            <a:pPr algn="l">
              <a:buFont typeface="+mj-lt"/>
              <a:buAutoNum type="arabicPeriod"/>
            </a:pPr>
            <a:r>
              <a:rPr lang="en-US" sz="1400" b="1" i="0" dirty="0">
                <a:solidFill>
                  <a:srgbClr val="374151"/>
                </a:solidFill>
                <a:effectLst/>
              </a:rPr>
              <a:t>Correlation between Forested Area Percentage and GDP:</a:t>
            </a:r>
            <a:endParaRPr lang="en-US" sz="1400" b="0" i="0" dirty="0">
              <a:solidFill>
                <a:srgbClr val="374151"/>
              </a:solidFill>
              <a:effectLst/>
            </a:endParaRPr>
          </a:p>
          <a:p>
            <a:pPr marL="742950" lvl="1" indent="-285750" algn="l">
              <a:buFont typeface="+mj-lt"/>
              <a:buAutoNum type="arabicPeriod"/>
            </a:pPr>
            <a:r>
              <a:rPr lang="en-US" sz="1400" b="0" i="0" dirty="0">
                <a:solidFill>
                  <a:srgbClr val="374151"/>
                </a:solidFill>
                <a:effectLst/>
              </a:rPr>
              <a:t>Scatter plot with a trend line to visualize the correlation between forested area percentage and GDP.</a:t>
            </a:r>
          </a:p>
          <a:p>
            <a:pPr algn="l">
              <a:buFont typeface="+mj-lt"/>
              <a:buAutoNum type="arabicPeriod"/>
            </a:pPr>
            <a:r>
              <a:rPr lang="en-US" sz="1400" b="1" i="0" dirty="0">
                <a:solidFill>
                  <a:srgbClr val="374151"/>
                </a:solidFill>
                <a:effectLst/>
              </a:rPr>
              <a:t>Fertility Rate Impact on GDP and CPI:</a:t>
            </a:r>
            <a:endParaRPr lang="en-US" sz="1400" b="0" i="0" dirty="0">
              <a:solidFill>
                <a:srgbClr val="374151"/>
              </a:solidFill>
              <a:effectLst/>
            </a:endParaRPr>
          </a:p>
          <a:p>
            <a:pPr marL="742950" lvl="1" indent="-285750" algn="l">
              <a:buFont typeface="+mj-lt"/>
              <a:buAutoNum type="arabicPeriod"/>
            </a:pPr>
            <a:r>
              <a:rPr lang="en-US" sz="1400" b="0" i="0" dirty="0">
                <a:solidFill>
                  <a:srgbClr val="374151"/>
                </a:solidFill>
                <a:effectLst/>
              </a:rPr>
              <a:t>Two scatter plots showing the impact of fertility rate on GDP and CPI.</a:t>
            </a:r>
          </a:p>
          <a:p>
            <a:pPr marL="742950" lvl="1" indent="-285750" algn="l">
              <a:buFont typeface="+mj-lt"/>
              <a:buAutoNum type="arabicPeriod"/>
            </a:pPr>
            <a:r>
              <a:rPr lang="en-US" sz="1400" b="0" i="0" dirty="0">
                <a:solidFill>
                  <a:srgbClr val="374151"/>
                </a:solidFill>
                <a:effectLst/>
              </a:rPr>
              <a:t>A boxplot illustrating the distribution of fertility rates.</a:t>
            </a:r>
          </a:p>
          <a:p>
            <a:pPr algn="l">
              <a:buFont typeface="+mj-lt"/>
              <a:buAutoNum type="arabicPeriod"/>
            </a:pPr>
            <a:r>
              <a:rPr lang="en-US" sz="1400" b="1" i="0" dirty="0">
                <a:solidFill>
                  <a:srgbClr val="374151"/>
                </a:solidFill>
                <a:effectLst/>
              </a:rPr>
              <a:t>Relationship between CO2 Emissions and Life Expectancy:</a:t>
            </a:r>
            <a:endParaRPr lang="en-US" sz="1400" b="0" i="0" dirty="0">
              <a:solidFill>
                <a:srgbClr val="374151"/>
              </a:solidFill>
              <a:effectLst/>
            </a:endParaRPr>
          </a:p>
          <a:p>
            <a:pPr marL="742950" lvl="1" indent="-285750" algn="l">
              <a:buFont typeface="+mj-lt"/>
              <a:buAutoNum type="arabicPeriod"/>
            </a:pPr>
            <a:r>
              <a:rPr lang="en-US" sz="1400" b="0" i="0" dirty="0">
                <a:solidFill>
                  <a:srgbClr val="374151"/>
                </a:solidFill>
                <a:effectLst/>
              </a:rPr>
              <a:t>Scatter plot with a trend line for the relationship between CO2 emissions and life expectancy.</a:t>
            </a:r>
          </a:p>
          <a:p>
            <a:pPr marL="742950" lvl="1" indent="-285750" algn="l">
              <a:buFont typeface="+mj-lt"/>
              <a:buAutoNum type="arabicPeriod"/>
            </a:pPr>
            <a:r>
              <a:rPr lang="en-US" sz="1400" b="0" i="0" dirty="0">
                <a:solidFill>
                  <a:srgbClr val="374151"/>
                </a:solidFill>
                <a:effectLst/>
              </a:rPr>
              <a:t>Bubble chart depicting investment in healthcare infrastructure for high CO2 emission countries.</a:t>
            </a:r>
          </a:p>
          <a:p>
            <a:pPr algn="l">
              <a:buFont typeface="+mj-lt"/>
              <a:buAutoNum type="arabicPeriod"/>
            </a:pPr>
            <a:r>
              <a:rPr lang="en-US" sz="1400" b="1" i="0" dirty="0">
                <a:solidFill>
                  <a:srgbClr val="374151"/>
                </a:solidFill>
                <a:effectLst/>
              </a:rPr>
              <a:t>Healthcare Expenditure Impact on Life Expectancy:</a:t>
            </a:r>
            <a:endParaRPr lang="en-US" sz="1400" b="0" i="0" dirty="0">
              <a:solidFill>
                <a:srgbClr val="374151"/>
              </a:solidFill>
              <a:effectLst/>
            </a:endParaRPr>
          </a:p>
          <a:p>
            <a:pPr marL="742950" lvl="1" indent="-285750" algn="l">
              <a:buFont typeface="+mj-lt"/>
              <a:buAutoNum type="arabicPeriod"/>
            </a:pPr>
            <a:r>
              <a:rPr lang="en-US" sz="1400" b="0" i="0" dirty="0">
                <a:solidFill>
                  <a:srgbClr val="374151"/>
                </a:solidFill>
                <a:effectLst/>
              </a:rPr>
              <a:t>Scatter plot with a trend line to show the impact of healthcare expenditure on life expectancy.</a:t>
            </a:r>
          </a:p>
          <a:p>
            <a:pPr marL="742950" lvl="1" indent="-285750" algn="l">
              <a:buFont typeface="+mj-lt"/>
              <a:buAutoNum type="arabicPeriod"/>
            </a:pPr>
            <a:r>
              <a:rPr lang="en-US" sz="1400" b="0" i="0" dirty="0">
                <a:solidFill>
                  <a:srgbClr val="374151"/>
                </a:solidFill>
                <a:effectLst/>
              </a:rPr>
              <a:t>Line chart depicting the correlation between out-of-pocket health expenditure and life expectancy.</a:t>
            </a:r>
          </a:p>
          <a:p>
            <a:pPr marL="742950" lvl="1" indent="-285750" algn="l">
              <a:buFont typeface="+mj-lt"/>
              <a:buAutoNum type="arabicPeriod"/>
            </a:pPr>
            <a:r>
              <a:rPr lang="en-US" sz="1400" b="0" i="0" dirty="0">
                <a:solidFill>
                  <a:srgbClr val="374151"/>
                </a:solidFill>
                <a:effectLst/>
              </a:rPr>
              <a:t>Scatter plot with size and color variations to visualize the impact of access to healthcare services on life expectancy.</a:t>
            </a:r>
          </a:p>
          <a:p>
            <a:pPr algn="l">
              <a:buFont typeface="+mj-lt"/>
              <a:buAutoNum type="arabicPeriod"/>
            </a:pPr>
            <a:r>
              <a:rPr lang="en-US" sz="1400" b="1" i="0" dirty="0">
                <a:solidFill>
                  <a:srgbClr val="374151"/>
                </a:solidFill>
                <a:effectLst/>
              </a:rPr>
              <a:t>Relationship between Education Levels and Economic Growth:</a:t>
            </a:r>
            <a:endParaRPr lang="en-US" sz="1400" b="0" i="0" dirty="0">
              <a:solidFill>
                <a:srgbClr val="374151"/>
              </a:solidFill>
              <a:effectLst/>
            </a:endParaRPr>
          </a:p>
          <a:p>
            <a:pPr marL="742950" lvl="1" indent="-285750" algn="l">
              <a:buFont typeface="+mj-lt"/>
              <a:buAutoNum type="arabicPeriod"/>
            </a:pPr>
            <a:r>
              <a:rPr lang="en-US" sz="1400" b="0" i="0" dirty="0">
                <a:solidFill>
                  <a:srgbClr val="374151"/>
                </a:solidFill>
                <a:effectLst/>
              </a:rPr>
              <a:t>Scatter plot with a trend line to explore the relationship between primary education enrollment and GDP.</a:t>
            </a:r>
          </a:p>
          <a:p>
            <a:pPr algn="l">
              <a:buFont typeface="+mj-lt"/>
              <a:buAutoNum type="arabicPeriod"/>
            </a:pPr>
            <a:r>
              <a:rPr lang="en-US" sz="1400" b="1" i="0" dirty="0">
                <a:solidFill>
                  <a:srgbClr val="374151"/>
                </a:solidFill>
                <a:effectLst/>
              </a:rPr>
              <a:t>Factors Influencing Clean Energy Adoption:</a:t>
            </a:r>
            <a:endParaRPr lang="en-US" sz="1400" b="0" i="0" dirty="0">
              <a:solidFill>
                <a:srgbClr val="374151"/>
              </a:solidFill>
              <a:effectLst/>
            </a:endParaRPr>
          </a:p>
          <a:p>
            <a:pPr marL="742950" lvl="1" indent="-285750" algn="l">
              <a:buFont typeface="+mj-lt"/>
              <a:buAutoNum type="arabicPeriod"/>
            </a:pPr>
            <a:r>
              <a:rPr lang="en-US" sz="1400" b="0" i="0" dirty="0">
                <a:solidFill>
                  <a:srgbClr val="374151"/>
                </a:solidFill>
                <a:effectLst/>
              </a:rPr>
              <a:t>Bubble chart showing factors influencing clean energy adoption with GDP and CO2 emissions.</a:t>
            </a:r>
          </a:p>
          <a:p>
            <a:pPr marL="742950" lvl="1" indent="-285750" algn="l">
              <a:buFont typeface="+mj-lt"/>
              <a:buAutoNum type="arabicPeriod"/>
            </a:pPr>
            <a:r>
              <a:rPr lang="en-US" sz="1400" b="0" i="0" dirty="0">
                <a:solidFill>
                  <a:srgbClr val="374151"/>
                </a:solidFill>
                <a:effectLst/>
              </a:rPr>
              <a:t>Stacked bar chart illustrating factors influencing clean energy adoption and CO2 emissions reduction across countries.</a:t>
            </a:r>
          </a:p>
          <a:p>
            <a:pPr lvl="1"/>
            <a:endParaRPr lang="en-IN" sz="24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874734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5" name="TextBox 4">
            <a:extLst>
              <a:ext uri="{FF2B5EF4-FFF2-40B4-BE49-F238E27FC236}">
                <a16:creationId xmlns:a16="http://schemas.microsoft.com/office/drawing/2014/main" id="{63A8C796-7D21-E238-1B66-A56582A6F1DE}"/>
              </a:ext>
            </a:extLst>
          </p:cNvPr>
          <p:cNvSpPr txBox="1"/>
          <p:nvPr/>
        </p:nvSpPr>
        <p:spPr>
          <a:xfrm>
            <a:off x="3396373" y="202699"/>
            <a:ext cx="6969597" cy="1343468"/>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3200" b="1" i="0" kern="1200" dirty="0">
                <a:effectLst/>
                <a:ea typeface="+mj-ea"/>
                <a:cs typeface="+mj-cs"/>
              </a:rPr>
              <a:t>Visualization </a:t>
            </a:r>
            <a:r>
              <a:rPr lang="en-US" sz="3200" b="1" dirty="0">
                <a:ea typeface="+mj-ea"/>
                <a:cs typeface="+mj-cs"/>
              </a:rPr>
              <a:t>Methods Continued</a:t>
            </a:r>
          </a:p>
          <a:p>
            <a:pPr>
              <a:lnSpc>
                <a:spcPct val="90000"/>
              </a:lnSpc>
              <a:spcBef>
                <a:spcPct val="0"/>
              </a:spcBef>
              <a:spcAft>
                <a:spcPts val="600"/>
              </a:spcAft>
            </a:pPr>
            <a:endParaRPr lang="en-US" sz="3200" b="1" dirty="0">
              <a:ea typeface="+mj-ea"/>
              <a:cs typeface="+mj-cs"/>
            </a:endParaRPr>
          </a:p>
        </p:txBody>
      </p:sp>
      <p:sp>
        <p:nvSpPr>
          <p:cNvPr id="2" name="TextBox 1">
            <a:extLst>
              <a:ext uri="{FF2B5EF4-FFF2-40B4-BE49-F238E27FC236}">
                <a16:creationId xmlns:a16="http://schemas.microsoft.com/office/drawing/2014/main" id="{589F4E9B-1A95-2091-9992-B3E7D59703F8}"/>
              </a:ext>
            </a:extLst>
          </p:cNvPr>
          <p:cNvSpPr txBox="1"/>
          <p:nvPr/>
        </p:nvSpPr>
        <p:spPr>
          <a:xfrm>
            <a:off x="602718" y="1546167"/>
            <a:ext cx="11436883" cy="4339650"/>
          </a:xfrm>
          <a:prstGeom prst="rect">
            <a:avLst/>
          </a:prstGeom>
          <a:noFill/>
        </p:spPr>
        <p:txBody>
          <a:bodyPr wrap="square" rtlCol="0">
            <a:spAutoFit/>
          </a:bodyPr>
          <a:lstStyle/>
          <a:p>
            <a:r>
              <a:rPr lang="en-US" sz="1400" b="1" i="0" dirty="0">
                <a:solidFill>
                  <a:srgbClr val="374151"/>
                </a:solidFill>
                <a:effectLst/>
              </a:rPr>
              <a:t>Tableau Visualizations:</a:t>
            </a:r>
            <a:br>
              <a:rPr lang="en-US" sz="1400" b="1" i="0" dirty="0">
                <a:solidFill>
                  <a:srgbClr val="374151"/>
                </a:solidFill>
                <a:effectLst/>
              </a:rPr>
            </a:br>
            <a:endParaRPr lang="en-US" sz="1400" b="0" i="0" dirty="0">
              <a:solidFill>
                <a:srgbClr val="374151"/>
              </a:solidFill>
              <a:effectLst/>
            </a:endParaRPr>
          </a:p>
          <a:p>
            <a:pPr>
              <a:buFont typeface="+mj-lt"/>
              <a:buAutoNum type="arabicPeriod"/>
            </a:pPr>
            <a:r>
              <a:rPr lang="en-US" sz="1400" b="1" i="0" dirty="0">
                <a:solidFill>
                  <a:srgbClr val="374151"/>
                </a:solidFill>
                <a:effectLst/>
              </a:rPr>
              <a:t>Forested Area and GDP:</a:t>
            </a:r>
            <a:endParaRPr lang="en-US" sz="1400" b="0" i="0" dirty="0">
              <a:solidFill>
                <a:srgbClr val="374151"/>
              </a:solidFill>
              <a:effectLst/>
            </a:endParaRPr>
          </a:p>
          <a:p>
            <a:pPr marL="742950" lvl="1" indent="-285750">
              <a:buFont typeface="+mj-lt"/>
              <a:buAutoNum type="arabicPeriod"/>
            </a:pPr>
            <a:r>
              <a:rPr lang="en-US" sz="1400" b="0" i="0" dirty="0">
                <a:solidFill>
                  <a:srgbClr val="374151"/>
                </a:solidFill>
                <a:effectLst/>
              </a:rPr>
              <a:t>Scatter plot and geographical map showcasing the correlation between forested area and GDP.</a:t>
            </a:r>
          </a:p>
          <a:p>
            <a:pPr>
              <a:buFont typeface="+mj-lt"/>
              <a:buAutoNum type="arabicPeriod"/>
            </a:pPr>
            <a:r>
              <a:rPr lang="en-US" sz="1400" b="1" i="0" dirty="0">
                <a:solidFill>
                  <a:srgbClr val="374151"/>
                </a:solidFill>
                <a:effectLst/>
              </a:rPr>
              <a:t>Fertility Rate and Economic Factors:</a:t>
            </a:r>
            <a:endParaRPr lang="en-US" sz="1400" b="0" i="0" dirty="0">
              <a:solidFill>
                <a:srgbClr val="374151"/>
              </a:solidFill>
              <a:effectLst/>
            </a:endParaRPr>
          </a:p>
          <a:p>
            <a:pPr marL="742950" lvl="1" indent="-285750">
              <a:buFont typeface="+mj-lt"/>
              <a:buAutoNum type="arabicPeriod"/>
            </a:pPr>
            <a:r>
              <a:rPr lang="en-US" sz="1400" b="0" i="0" dirty="0">
                <a:solidFill>
                  <a:srgbClr val="374151"/>
                </a:solidFill>
                <a:effectLst/>
              </a:rPr>
              <a:t>Grouped bar chart and line chart illustrating the impact of fertility rate on economic factors.</a:t>
            </a:r>
          </a:p>
          <a:p>
            <a:pPr>
              <a:buFont typeface="+mj-lt"/>
              <a:buAutoNum type="arabicPeriod"/>
            </a:pPr>
            <a:r>
              <a:rPr lang="en-US" sz="1400" b="1" i="0" dirty="0">
                <a:solidFill>
                  <a:srgbClr val="374151"/>
                </a:solidFill>
                <a:effectLst/>
              </a:rPr>
              <a:t>CO2 Emissions and Life Expectancy:</a:t>
            </a:r>
            <a:endParaRPr lang="en-US" sz="1400" b="0" i="0" dirty="0">
              <a:solidFill>
                <a:srgbClr val="374151"/>
              </a:solidFill>
              <a:effectLst/>
            </a:endParaRPr>
          </a:p>
          <a:p>
            <a:pPr marL="742950" lvl="1" indent="-285750">
              <a:buFont typeface="+mj-lt"/>
              <a:buAutoNum type="arabicPeriod"/>
            </a:pPr>
            <a:r>
              <a:rPr lang="en-US" sz="1400" b="0" i="0" dirty="0">
                <a:solidFill>
                  <a:srgbClr val="374151"/>
                </a:solidFill>
                <a:effectLst/>
              </a:rPr>
              <a:t>Scatter plot and scatter plot vs line plot for CO2 emissions and life expectancy.</a:t>
            </a:r>
          </a:p>
          <a:p>
            <a:pPr marL="742950" lvl="1" indent="-285750">
              <a:buFont typeface="+mj-lt"/>
              <a:buAutoNum type="arabicPeriod"/>
            </a:pPr>
            <a:r>
              <a:rPr lang="en-US" sz="1400" b="0" i="0" dirty="0">
                <a:solidFill>
                  <a:srgbClr val="374151"/>
                </a:solidFill>
                <a:effectLst/>
              </a:rPr>
              <a:t>Geographical map visualizing CO2 emissions globally.</a:t>
            </a:r>
          </a:p>
          <a:p>
            <a:pPr>
              <a:buFont typeface="+mj-lt"/>
              <a:buAutoNum type="arabicPeriod"/>
            </a:pPr>
            <a:r>
              <a:rPr lang="en-US" sz="1400" b="1" i="0" dirty="0">
                <a:solidFill>
                  <a:srgbClr val="374151"/>
                </a:solidFill>
                <a:effectLst/>
              </a:rPr>
              <a:t>Healthcare Expenditure and Life Expectancy:</a:t>
            </a:r>
            <a:endParaRPr lang="en-US" sz="1400" b="0" i="0" dirty="0">
              <a:solidFill>
                <a:srgbClr val="374151"/>
              </a:solidFill>
              <a:effectLst/>
            </a:endParaRPr>
          </a:p>
          <a:p>
            <a:pPr marL="742950" lvl="1" indent="-285750">
              <a:buFont typeface="+mj-lt"/>
              <a:buAutoNum type="arabicPeriod"/>
            </a:pPr>
            <a:r>
              <a:rPr lang="en-US" sz="1400" b="0" i="0" dirty="0">
                <a:solidFill>
                  <a:srgbClr val="374151"/>
                </a:solidFill>
                <a:effectLst/>
              </a:rPr>
              <a:t>Scatter plot and bar chart depicting the relationship between healthcare expenditure and life expectancy.</a:t>
            </a:r>
          </a:p>
          <a:p>
            <a:pPr>
              <a:buFont typeface="+mj-lt"/>
              <a:buAutoNum type="arabicPeriod"/>
            </a:pPr>
            <a:r>
              <a:rPr lang="en-US" sz="1400" b="1" i="0" dirty="0">
                <a:solidFill>
                  <a:srgbClr val="374151"/>
                </a:solidFill>
                <a:effectLst/>
              </a:rPr>
              <a:t>Education Levels and Economic Growth:</a:t>
            </a:r>
            <a:endParaRPr lang="en-US" sz="1400" b="0" i="0" dirty="0">
              <a:solidFill>
                <a:srgbClr val="374151"/>
              </a:solidFill>
              <a:effectLst/>
            </a:endParaRPr>
          </a:p>
          <a:p>
            <a:pPr marL="742950" lvl="1" indent="-285750">
              <a:buFont typeface="+mj-lt"/>
              <a:buAutoNum type="arabicPeriod"/>
            </a:pPr>
            <a:r>
              <a:rPr lang="en-US" sz="1400" b="0" i="0" dirty="0">
                <a:solidFill>
                  <a:srgbClr val="374151"/>
                </a:solidFill>
                <a:effectLst/>
              </a:rPr>
              <a:t>Line plot and bubble chart showcasing the relationship between education levels and economic growth.</a:t>
            </a:r>
          </a:p>
          <a:p>
            <a:pPr>
              <a:buFont typeface="+mj-lt"/>
              <a:buAutoNum type="arabicPeriod"/>
            </a:pPr>
            <a:r>
              <a:rPr lang="en-US" sz="1400" b="1" i="0" dirty="0">
                <a:solidFill>
                  <a:srgbClr val="374151"/>
                </a:solidFill>
                <a:effectLst/>
              </a:rPr>
              <a:t>Clean Energy Adoption:</a:t>
            </a:r>
            <a:endParaRPr lang="en-US" sz="1400" b="0" i="0" dirty="0">
              <a:solidFill>
                <a:srgbClr val="374151"/>
              </a:solidFill>
              <a:effectLst/>
            </a:endParaRPr>
          </a:p>
          <a:p>
            <a:pPr marL="742950" lvl="1" indent="-285750">
              <a:buFont typeface="+mj-lt"/>
              <a:buAutoNum type="arabicPeriod"/>
            </a:pPr>
            <a:r>
              <a:rPr lang="en-US" sz="1400" b="0" i="0" dirty="0">
                <a:solidFill>
                  <a:srgbClr val="374151"/>
                </a:solidFill>
                <a:effectLst/>
              </a:rPr>
              <a:t>Tree map visualizing factors influencing clean energy adoption and CO2 emissions reduction.</a:t>
            </a:r>
            <a:br>
              <a:rPr lang="en-US" sz="1400" b="0" i="0" dirty="0">
                <a:solidFill>
                  <a:srgbClr val="374151"/>
                </a:solidFill>
                <a:effectLst/>
              </a:rPr>
            </a:br>
            <a:r>
              <a:rPr lang="en-US" sz="1400" b="0" i="0" dirty="0">
                <a:solidFill>
                  <a:srgbClr val="374151"/>
                </a:solidFill>
                <a:effectLst/>
              </a:rPr>
              <a:t> </a:t>
            </a:r>
            <a:endParaRPr lang="en-US" sz="1400" dirty="0">
              <a:solidFill>
                <a:srgbClr val="374151"/>
              </a:solidFill>
            </a:endParaRPr>
          </a:p>
          <a:p>
            <a:pPr marL="7938" lvl="1"/>
            <a:r>
              <a:rPr lang="en-US" sz="1400" b="0" i="0" dirty="0">
                <a:solidFill>
                  <a:srgbClr val="374151"/>
                </a:solidFill>
                <a:effectLst/>
                <a:latin typeface="Söhne"/>
              </a:rPr>
              <a:t>These visualizations provide a comprehensive exploration of the dataset, combining dynamic and interactive features for better insights. The use of both R and Tableau ensures a balanced approach, leveraging the strengths of each tool for statistical analysis and visualization, respectively.</a:t>
            </a:r>
            <a:endParaRPr lang="en-US" sz="1400" b="0" i="0" dirty="0">
              <a:solidFill>
                <a:srgbClr val="374151"/>
              </a:solidFill>
              <a:effectLst/>
            </a:endParaRPr>
          </a:p>
          <a:p>
            <a:pPr lvl="1"/>
            <a:endParaRPr lang="en-IN" sz="24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763943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5" name="TextBox 4">
            <a:extLst>
              <a:ext uri="{FF2B5EF4-FFF2-40B4-BE49-F238E27FC236}">
                <a16:creationId xmlns:a16="http://schemas.microsoft.com/office/drawing/2014/main" id="{63A8C796-7D21-E238-1B66-A56582A6F1DE}"/>
              </a:ext>
            </a:extLst>
          </p:cNvPr>
          <p:cNvSpPr txBox="1"/>
          <p:nvPr/>
        </p:nvSpPr>
        <p:spPr>
          <a:xfrm>
            <a:off x="3866547" y="603894"/>
            <a:ext cx="3164874" cy="1193375"/>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3200" b="1" i="0" kern="1200" dirty="0">
                <a:effectLst/>
                <a:ea typeface="+mj-ea"/>
                <a:cs typeface="+mj-cs"/>
              </a:rPr>
              <a:t>Project Schedule</a:t>
            </a:r>
          </a:p>
        </p:txBody>
      </p:sp>
      <p:graphicFrame>
        <p:nvGraphicFramePr>
          <p:cNvPr id="2" name="Diagram 1">
            <a:extLst>
              <a:ext uri="{FF2B5EF4-FFF2-40B4-BE49-F238E27FC236}">
                <a16:creationId xmlns:a16="http://schemas.microsoft.com/office/drawing/2014/main" id="{4AF934BD-7EA8-8726-0A2C-EE1FF0A79C73}"/>
              </a:ext>
            </a:extLst>
          </p:cNvPr>
          <p:cNvGraphicFramePr/>
          <p:nvPr>
            <p:extLst>
              <p:ext uri="{D42A27DB-BD31-4B8C-83A1-F6EECF244321}">
                <p14:modId xmlns:p14="http://schemas.microsoft.com/office/powerpoint/2010/main" val="3504368898"/>
              </p:ext>
            </p:extLst>
          </p:nvPr>
        </p:nvGraphicFramePr>
        <p:xfrm>
          <a:off x="1953121" y="1647809"/>
          <a:ext cx="6549747" cy="42461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1344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5" name="TextBox 4">
            <a:extLst>
              <a:ext uri="{FF2B5EF4-FFF2-40B4-BE49-F238E27FC236}">
                <a16:creationId xmlns:a16="http://schemas.microsoft.com/office/drawing/2014/main" id="{63A8C796-7D21-E238-1B66-A56582A6F1DE}"/>
              </a:ext>
            </a:extLst>
          </p:cNvPr>
          <p:cNvSpPr txBox="1"/>
          <p:nvPr/>
        </p:nvSpPr>
        <p:spPr>
          <a:xfrm>
            <a:off x="3785002" y="-84245"/>
            <a:ext cx="7433876" cy="1474839"/>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3200" b="1" i="0" kern="1200" dirty="0">
                <a:effectLst/>
                <a:ea typeface="+mj-ea"/>
                <a:cs typeface="+mj-cs"/>
              </a:rPr>
              <a:t>Data </a:t>
            </a:r>
            <a:r>
              <a:rPr lang="en-US" sz="3200" b="1" dirty="0">
                <a:ea typeface="+mj-ea"/>
                <a:cs typeface="+mj-cs"/>
              </a:rPr>
              <a:t>Description &amp; Source</a:t>
            </a:r>
            <a:endParaRPr lang="en-US" sz="3200" b="1" i="0" kern="1200" dirty="0">
              <a:effectLst/>
              <a:ea typeface="+mj-ea"/>
              <a:cs typeface="+mj-cs"/>
            </a:endParaRPr>
          </a:p>
        </p:txBody>
      </p:sp>
      <p:sp>
        <p:nvSpPr>
          <p:cNvPr id="2" name="TextBox 1">
            <a:extLst>
              <a:ext uri="{FF2B5EF4-FFF2-40B4-BE49-F238E27FC236}">
                <a16:creationId xmlns:a16="http://schemas.microsoft.com/office/drawing/2014/main" id="{589F4E9B-1A95-2091-9992-B3E7D59703F8}"/>
              </a:ext>
            </a:extLst>
          </p:cNvPr>
          <p:cNvSpPr txBox="1"/>
          <p:nvPr/>
        </p:nvSpPr>
        <p:spPr>
          <a:xfrm>
            <a:off x="511277" y="1694240"/>
            <a:ext cx="11436883" cy="3908762"/>
          </a:xfrm>
          <a:prstGeom prst="rect">
            <a:avLst/>
          </a:prstGeom>
          <a:noFill/>
        </p:spPr>
        <p:txBody>
          <a:bodyPr wrap="square" rtlCol="0">
            <a:spAutoFit/>
          </a:bodyPr>
          <a:lstStyle/>
          <a:p>
            <a:pPr>
              <a:buFont typeface="Arial" panose="020B0604020202020204" pitchFamily="34" charset="0"/>
              <a:buChar char="•"/>
            </a:pPr>
            <a:r>
              <a:rPr lang="en-US" sz="1400" b="1" i="0" dirty="0">
                <a:effectLst/>
              </a:rPr>
              <a:t> Data Source: </a:t>
            </a:r>
            <a:r>
              <a:rPr lang="en-US" sz="1400" b="0" i="0" dirty="0">
                <a:effectLst/>
              </a:rPr>
              <a:t>Kaggle datasets on global population, economics, environment, and healthcare metrics.</a:t>
            </a:r>
            <a:br>
              <a:rPr lang="en-US" sz="1400" b="0" i="0" dirty="0">
                <a:effectLst/>
              </a:rPr>
            </a:br>
            <a:r>
              <a:rPr lang="en-US" sz="1400" b="1" dirty="0">
                <a:effectLst/>
                <a:hlinkClick r:id="rId3">
                  <a:extLst>
                    <a:ext uri="{A12FA001-AC4F-418D-AE19-62706E023703}">
                      <ahyp:hlinkClr xmlns:ahyp="http://schemas.microsoft.com/office/drawing/2018/hyperlinkcolor" val="tx"/>
                    </a:ext>
                  </a:extLst>
                </a:hlinkClick>
              </a:rPr>
              <a:t>https://</a:t>
            </a:r>
            <a:r>
              <a:rPr lang="en-US" sz="1400" b="1" dirty="0" err="1">
                <a:effectLst/>
                <a:hlinkClick r:id="rId3">
                  <a:extLst>
                    <a:ext uri="{A12FA001-AC4F-418D-AE19-62706E023703}">
                      <ahyp:hlinkClr xmlns:ahyp="http://schemas.microsoft.com/office/drawing/2018/hyperlinkcolor" val="tx"/>
                    </a:ext>
                  </a:extLst>
                </a:hlinkClick>
              </a:rPr>
              <a:t>www.kaggle.com</a:t>
            </a:r>
            <a:r>
              <a:rPr lang="en-US" sz="1400" b="1" dirty="0">
                <a:effectLst/>
                <a:hlinkClick r:id="rId3">
                  <a:extLst>
                    <a:ext uri="{A12FA001-AC4F-418D-AE19-62706E023703}">
                      <ahyp:hlinkClr xmlns:ahyp="http://schemas.microsoft.com/office/drawing/2018/hyperlinkcolor" val="tx"/>
                    </a:ext>
                  </a:extLst>
                </a:hlinkClick>
              </a:rPr>
              <a:t>/datasets/</a:t>
            </a:r>
            <a:r>
              <a:rPr lang="en-US" sz="1400" b="1" dirty="0" err="1">
                <a:effectLst/>
                <a:hlinkClick r:id="rId3">
                  <a:extLst>
                    <a:ext uri="{A12FA001-AC4F-418D-AE19-62706E023703}">
                      <ahyp:hlinkClr xmlns:ahyp="http://schemas.microsoft.com/office/drawing/2018/hyperlinkcolor" val="tx"/>
                    </a:ext>
                  </a:extLst>
                </a:hlinkClick>
              </a:rPr>
              <a:t>nelgiriyewithana</a:t>
            </a:r>
            <a:r>
              <a:rPr lang="en-US" sz="1400" b="1" dirty="0">
                <a:effectLst/>
                <a:hlinkClick r:id="rId3">
                  <a:extLst>
                    <a:ext uri="{A12FA001-AC4F-418D-AE19-62706E023703}">
                      <ahyp:hlinkClr xmlns:ahyp="http://schemas.microsoft.com/office/drawing/2018/hyperlinkcolor" val="tx"/>
                    </a:ext>
                  </a:extLst>
                </a:hlinkClick>
              </a:rPr>
              <a:t>/countries-of-the-world-2023 </a:t>
            </a:r>
            <a:endParaRPr lang="en-US" sz="1400" dirty="0">
              <a:effectLst/>
            </a:endParaRPr>
          </a:p>
          <a:p>
            <a:pPr algn="l">
              <a:buFont typeface="Arial" panose="020B0604020202020204" pitchFamily="34" charset="0"/>
              <a:buChar char="•"/>
            </a:pPr>
            <a:endParaRPr lang="en-US" sz="1400" b="0" i="0" dirty="0">
              <a:effectLst/>
            </a:endParaRPr>
          </a:p>
          <a:p>
            <a:pPr algn="l">
              <a:buFont typeface="Arial" panose="020B0604020202020204" pitchFamily="34" charset="0"/>
              <a:buChar char="•"/>
            </a:pPr>
            <a:r>
              <a:rPr lang="en-US" sz="1400" b="1" i="0" dirty="0">
                <a:effectLst/>
              </a:rPr>
              <a:t> Key Variables:</a:t>
            </a:r>
            <a:r>
              <a:rPr lang="en-US" sz="1400" b="0" i="0" dirty="0">
                <a:effectLst/>
              </a:rPr>
              <a:t> Utilizing fertility rate, CO2 emissions, GDP, and forested area percentage.</a:t>
            </a:r>
            <a:br>
              <a:rPr lang="en-US" sz="1400" b="0" i="0" dirty="0">
                <a:effectLst/>
              </a:rPr>
            </a:br>
            <a:endParaRPr lang="en-US" sz="1400" b="0" i="0" dirty="0">
              <a:effectLst/>
            </a:endParaRPr>
          </a:p>
          <a:p>
            <a:pPr algn="l">
              <a:buFont typeface="Arial" panose="020B0604020202020204" pitchFamily="34" charset="0"/>
              <a:buChar char="•"/>
            </a:pPr>
            <a:r>
              <a:rPr lang="en-US" sz="1400" b="1" i="0" dirty="0">
                <a:effectLst/>
              </a:rPr>
              <a:t> Dataset Overview:</a:t>
            </a:r>
            <a:endParaRPr lang="en-US" sz="1400" b="0" i="0" dirty="0">
              <a:effectLst/>
            </a:endParaRPr>
          </a:p>
          <a:p>
            <a:pPr marL="742950" lvl="1" indent="-285750" algn="l">
              <a:buFont typeface="Arial" panose="020B0604020202020204" pitchFamily="34" charset="0"/>
              <a:buChar char="•"/>
            </a:pPr>
            <a:r>
              <a:rPr lang="en-US" sz="1400" b="0" i="0" dirty="0">
                <a:effectLst/>
              </a:rPr>
              <a:t>Comprehensive global dataset for demographics, economics, environment, and healthcare.</a:t>
            </a:r>
          </a:p>
          <a:p>
            <a:pPr marL="742950" lvl="1" indent="-285750" algn="l">
              <a:buFont typeface="Arial" panose="020B0604020202020204" pitchFamily="34" charset="0"/>
              <a:buChar char="•"/>
            </a:pPr>
            <a:r>
              <a:rPr lang="en-US" sz="1400" b="0" i="0" dirty="0">
                <a:effectLst/>
              </a:rPr>
              <a:t>Enables cross-country comparisons and detailed analysis.</a:t>
            </a:r>
          </a:p>
          <a:p>
            <a:pPr marL="742950" lvl="1" indent="-285750" algn="l">
              <a:buFont typeface="Arial" panose="020B0604020202020204" pitchFamily="34" charset="0"/>
              <a:buChar char="•"/>
            </a:pPr>
            <a:r>
              <a:rPr lang="en-US" sz="1400" b="0" i="0" dirty="0">
                <a:effectLst/>
              </a:rPr>
              <a:t>Rich dataset for diverse insights and decision-making.</a:t>
            </a:r>
          </a:p>
          <a:p>
            <a:pPr>
              <a:buFont typeface="Arial" panose="020B0604020202020204" pitchFamily="34" charset="0"/>
              <a:buChar char="•"/>
            </a:pPr>
            <a:r>
              <a:rPr lang="en-US" sz="1400" b="1" i="0" dirty="0">
                <a:effectLst/>
              </a:rPr>
              <a:t> Analytical Potential and </a:t>
            </a:r>
            <a:r>
              <a:rPr lang="en-US" sz="1400" b="1" dirty="0"/>
              <a:t>e</a:t>
            </a:r>
            <a:r>
              <a:rPr lang="en-US" sz="1400" b="1" i="0" dirty="0">
                <a:effectLst/>
              </a:rPr>
              <a:t>xamples of insights:</a:t>
            </a:r>
            <a:endParaRPr lang="en-US" sz="1400" b="0" i="0" dirty="0">
              <a:effectLst/>
            </a:endParaRPr>
          </a:p>
          <a:p>
            <a:pPr marL="742950" lvl="1" indent="-285750" algn="l">
              <a:buFont typeface="Arial" panose="020B0604020202020204" pitchFamily="34" charset="0"/>
              <a:buChar char="•"/>
            </a:pPr>
            <a:r>
              <a:rPr lang="en-US" sz="1400" b="0" i="0" dirty="0">
                <a:effectLst/>
              </a:rPr>
              <a:t>Explore forested area-GDP correlation for sustainable forestry practices.</a:t>
            </a:r>
          </a:p>
          <a:p>
            <a:pPr marL="742950" lvl="1" indent="-285750" algn="l">
              <a:buFont typeface="Arial" panose="020B0604020202020204" pitchFamily="34" charset="0"/>
              <a:buChar char="•"/>
            </a:pPr>
            <a:r>
              <a:rPr lang="en-US" sz="1400" b="0" i="0" dirty="0">
                <a:effectLst/>
              </a:rPr>
              <a:t>Analyze fertility rates' impact on economic indicators for informed policies.</a:t>
            </a:r>
          </a:p>
          <a:p>
            <a:pPr marL="742950" lvl="1" indent="-285750" algn="l">
              <a:buFont typeface="Arial" panose="020B0604020202020204" pitchFamily="34" charset="0"/>
              <a:buChar char="•"/>
            </a:pPr>
            <a:r>
              <a:rPr lang="en-US" sz="1400" b="0" i="0" dirty="0">
                <a:effectLst/>
              </a:rPr>
              <a:t>Investigate CO2 emissions, life expectancy, and environmental policies for climate and healthcare insights.</a:t>
            </a:r>
          </a:p>
          <a:p>
            <a:pPr marL="742950" lvl="1" indent="-285750" algn="l">
              <a:buFont typeface="Arial" panose="020B0604020202020204" pitchFamily="34" charset="0"/>
              <a:buChar char="•"/>
            </a:pPr>
            <a:r>
              <a:rPr lang="en-US" sz="1400" b="0" i="0" dirty="0">
                <a:effectLst/>
              </a:rPr>
              <a:t>Assess healthcare expenditure on life expectancy for reform strategies.</a:t>
            </a:r>
          </a:p>
          <a:p>
            <a:pPr marL="742950" lvl="1" indent="-285750" algn="l">
              <a:buFont typeface="Arial" panose="020B0604020202020204" pitchFamily="34" charset="0"/>
              <a:buChar char="•"/>
            </a:pPr>
            <a:r>
              <a:rPr lang="en-US" sz="1400" b="0" i="0" dirty="0">
                <a:effectLst/>
              </a:rPr>
              <a:t>Explore education levels and economic growth linkage for policy guidance.</a:t>
            </a:r>
          </a:p>
          <a:p>
            <a:pPr marL="742950" lvl="1" indent="-285750" algn="l">
              <a:buFont typeface="Arial" panose="020B0604020202020204" pitchFamily="34" charset="0"/>
              <a:buChar char="•"/>
            </a:pPr>
            <a:r>
              <a:rPr lang="en-US" sz="1400" b="0" i="0" dirty="0">
                <a:effectLst/>
              </a:rPr>
              <a:t>Analyze economic factors' impact on clean energy adoption for sustainable energy policies.</a:t>
            </a:r>
          </a:p>
          <a:p>
            <a:endParaRPr lang="en-IN" sz="2400" dirty="0"/>
          </a:p>
        </p:txBody>
      </p:sp>
    </p:spTree>
    <p:extLst>
      <p:ext uri="{BB962C8B-B14F-4D97-AF65-F5344CB8AC3E}">
        <p14:creationId xmlns:p14="http://schemas.microsoft.com/office/powerpoint/2010/main" val="2014505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5" name="TextBox 4">
            <a:extLst>
              <a:ext uri="{FF2B5EF4-FFF2-40B4-BE49-F238E27FC236}">
                <a16:creationId xmlns:a16="http://schemas.microsoft.com/office/drawing/2014/main" id="{63A8C796-7D21-E238-1B66-A56582A6F1DE}"/>
              </a:ext>
            </a:extLst>
          </p:cNvPr>
          <p:cNvSpPr txBox="1"/>
          <p:nvPr/>
        </p:nvSpPr>
        <p:spPr>
          <a:xfrm>
            <a:off x="2626823" y="43241"/>
            <a:ext cx="9565178" cy="1474839"/>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2000" b="1" i="0" kern="1200" dirty="0">
                <a:effectLst/>
                <a:ea typeface="+mj-ea"/>
                <a:cs typeface="+mj-cs"/>
              </a:rPr>
              <a:t>RESEARCH QUESTION 1: CORRELATION OF FORESTED AREA AND GDP IN TABLEAU</a:t>
            </a:r>
          </a:p>
        </p:txBody>
      </p:sp>
      <p:pic>
        <p:nvPicPr>
          <p:cNvPr id="6" name="Picture 5" descr="A screenshot of a graph&#10;&#10;Description automatically generated">
            <a:extLst>
              <a:ext uri="{FF2B5EF4-FFF2-40B4-BE49-F238E27FC236}">
                <a16:creationId xmlns:a16="http://schemas.microsoft.com/office/drawing/2014/main" id="{0517FCAD-6493-76B2-6B22-9CD347EAED32}"/>
              </a:ext>
            </a:extLst>
          </p:cNvPr>
          <p:cNvPicPr>
            <a:picLocks noChangeAspect="1"/>
          </p:cNvPicPr>
          <p:nvPr/>
        </p:nvPicPr>
        <p:blipFill>
          <a:blip r:embed="rId3"/>
          <a:stretch>
            <a:fillRect/>
          </a:stretch>
        </p:blipFill>
        <p:spPr>
          <a:xfrm>
            <a:off x="3107889" y="1272989"/>
            <a:ext cx="5976222" cy="4826261"/>
          </a:xfrm>
          <a:prstGeom prst="rect">
            <a:avLst/>
          </a:prstGeom>
        </p:spPr>
      </p:pic>
    </p:spTree>
    <p:extLst>
      <p:ext uri="{BB962C8B-B14F-4D97-AF65-F5344CB8AC3E}">
        <p14:creationId xmlns:p14="http://schemas.microsoft.com/office/powerpoint/2010/main" val="1808175670"/>
      </p:ext>
    </p:extLst>
  </p:cSld>
  <p:clrMapOvr>
    <a:masterClrMapping/>
  </p:clrMapOvr>
</p:sld>
</file>

<file path=ppt/theme/theme1.xml><?xml version="1.0" encoding="utf-8"?>
<a:theme xmlns:a="http://schemas.openxmlformats.org/drawingml/2006/main"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5100</TotalTime>
  <Words>1542</Words>
  <Application>Microsoft Macintosh PowerPoint</Application>
  <PresentationFormat>Widescreen</PresentationFormat>
  <Paragraphs>85</Paragraphs>
  <Slides>22</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Arial</vt:lpstr>
      <vt:lpstr>Calibri</vt:lpstr>
      <vt:lpstr>IBM Plex Sans</vt:lpstr>
      <vt:lpstr>IBM Plex Sans Light</vt:lpstr>
      <vt:lpstr>IBM Plex Sans SemiBold</vt:lpstr>
      <vt:lpstr>Saira Condensed Condensed Light</vt:lpstr>
      <vt:lpstr>Saira Condensed Condensed SemiBold</vt:lpstr>
      <vt:lpstr>Söhne</vt:lpstr>
      <vt:lpstr>System Font Regular</vt:lpstr>
      <vt:lpstr>Times New Roman</vt:lpstr>
      <vt:lpstr>Wingdings</vt:lpstr>
      <vt:lpstr>Office Theme</vt:lpstr>
      <vt:lpstr>Project Title: Analyses of Global Environmental, Healthcare Dynamics, and Socioeconomic Interdependencies  Course: FA550 Data Visualization Application  Semester: Fall 2023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LOREM IPSUM DOLOR</dc:title>
  <dc:creator>Ivan Caro</dc:creator>
  <cp:lastModifiedBy>Riddhi Mahesh Dange</cp:lastModifiedBy>
  <cp:revision>75</cp:revision>
  <dcterms:created xsi:type="dcterms:W3CDTF">2022-06-10T19:28:06Z</dcterms:created>
  <dcterms:modified xsi:type="dcterms:W3CDTF">2023-12-15T23:57:07Z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2023-09-07T13:29:12Z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414d62a0-6702-42de-81f2-f3157458b33a</vt:lpwstr>
  </property>
  <property fmtid="{D5CDD505-2E9C-101B-9397-08002B2CF9AE}" pid="8" name="MSIP_Label_a73fd474-4f3c-44ed-88fb-5cc4bd2471bf_ContentBits">
    <vt:lpwstr>0</vt:lpwstr>
  </property>
</Properties>
</file>